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58" r:id="rId2"/>
    <p:sldMasterId id="2147483678" r:id="rId3"/>
    <p:sldMasterId id="2147483688" r:id="rId4"/>
  </p:sldMasterIdLst>
  <p:notesMasterIdLst>
    <p:notesMasterId r:id="rId39"/>
  </p:notesMasterIdLst>
  <p:sldIdLst>
    <p:sldId id="256" r:id="rId5"/>
    <p:sldId id="257" r:id="rId6"/>
    <p:sldId id="295" r:id="rId7"/>
    <p:sldId id="296" r:id="rId8"/>
    <p:sldId id="299" r:id="rId9"/>
    <p:sldId id="289" r:id="rId10"/>
    <p:sldId id="301" r:id="rId11"/>
    <p:sldId id="302" r:id="rId12"/>
    <p:sldId id="303" r:id="rId13"/>
    <p:sldId id="304" r:id="rId14"/>
    <p:sldId id="320" r:id="rId15"/>
    <p:sldId id="326" r:id="rId16"/>
    <p:sldId id="305" r:id="rId17"/>
    <p:sldId id="306" r:id="rId18"/>
    <p:sldId id="307" r:id="rId19"/>
    <p:sldId id="308" r:id="rId20"/>
    <p:sldId id="309" r:id="rId21"/>
    <p:sldId id="310" r:id="rId22"/>
    <p:sldId id="311" r:id="rId23"/>
    <p:sldId id="312" r:id="rId24"/>
    <p:sldId id="300" r:id="rId25"/>
    <p:sldId id="314" r:id="rId26"/>
    <p:sldId id="327" r:id="rId27"/>
    <p:sldId id="318" r:id="rId28"/>
    <p:sldId id="315" r:id="rId29"/>
    <p:sldId id="317" r:id="rId30"/>
    <p:sldId id="316" r:id="rId31"/>
    <p:sldId id="319" r:id="rId32"/>
    <p:sldId id="321" r:id="rId33"/>
    <p:sldId id="322" r:id="rId34"/>
    <p:sldId id="323" r:id="rId35"/>
    <p:sldId id="324" r:id="rId36"/>
    <p:sldId id="325" r:id="rId37"/>
    <p:sldId id="313"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AB01"/>
    <a:srgbClr val="F8B401"/>
    <a:srgbClr val="FFBA00"/>
    <a:srgbClr val="C0C1BF"/>
    <a:srgbClr val="FFB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54"/>
  </p:normalViewPr>
  <p:slideViewPr>
    <p:cSldViewPr snapToGrid="0" snapToObjects="1">
      <p:cViewPr varScale="1">
        <p:scale>
          <a:sx n="114" d="100"/>
          <a:sy n="114" d="100"/>
        </p:scale>
        <p:origin x="76" y="22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A5D82E-85C8-4160-B1AF-31A6363DFF4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78256DE-3ABD-488E-8E3A-E1BE5AABF943}">
      <dgm:prSet/>
      <dgm:spPr>
        <a:solidFill>
          <a:schemeClr val="tx1"/>
        </a:solidFill>
      </dgm:spPr>
      <dgm:t>
        <a:bodyPr/>
        <a:lstStyle/>
        <a:p>
          <a:pPr rtl="0"/>
          <a:r>
            <a:rPr lang="en-US" dirty="0" smtClean="0"/>
            <a:t>Your Good Life</a:t>
          </a:r>
          <a:endParaRPr lang="en-US" dirty="0"/>
        </a:p>
      </dgm:t>
    </dgm:pt>
    <dgm:pt modelId="{B532D71F-80E2-4D30-8302-2AC2FF7FB570}" type="parTrans" cxnId="{11FE40B5-A145-483D-9F84-18E95330FC12}">
      <dgm:prSet/>
      <dgm:spPr/>
      <dgm:t>
        <a:bodyPr/>
        <a:lstStyle/>
        <a:p>
          <a:endParaRPr lang="en-US"/>
        </a:p>
      </dgm:t>
    </dgm:pt>
    <dgm:pt modelId="{96ADB101-7A2E-4124-9FA9-3FAB9ACA2759}" type="sibTrans" cxnId="{11FE40B5-A145-483D-9F84-18E95330FC12}">
      <dgm:prSet/>
      <dgm:spPr/>
      <dgm:t>
        <a:bodyPr/>
        <a:lstStyle/>
        <a:p>
          <a:endParaRPr lang="en-US"/>
        </a:p>
      </dgm:t>
    </dgm:pt>
    <dgm:pt modelId="{EC613F39-1A2E-4CE2-B937-C64B812EEC7E}">
      <dgm:prSet/>
      <dgm:spPr>
        <a:solidFill>
          <a:schemeClr val="tx1"/>
        </a:solidFill>
      </dgm:spPr>
      <dgm:t>
        <a:bodyPr/>
        <a:lstStyle/>
        <a:p>
          <a:pPr rtl="0"/>
          <a:r>
            <a:rPr lang="en-US" dirty="0"/>
            <a:t>Definitions &amp; Domains</a:t>
          </a:r>
        </a:p>
      </dgm:t>
    </dgm:pt>
    <dgm:pt modelId="{C9F34288-AF5C-43BF-A76B-0EBB836067B5}" type="parTrans" cxnId="{4091409D-C2AF-46FF-A282-8B7EE8EF4A05}">
      <dgm:prSet/>
      <dgm:spPr/>
      <dgm:t>
        <a:bodyPr/>
        <a:lstStyle/>
        <a:p>
          <a:endParaRPr lang="en-US"/>
        </a:p>
      </dgm:t>
    </dgm:pt>
    <dgm:pt modelId="{0DB8F047-40E9-4D75-AB0C-31B733417608}" type="sibTrans" cxnId="{4091409D-C2AF-46FF-A282-8B7EE8EF4A05}">
      <dgm:prSet/>
      <dgm:spPr/>
      <dgm:t>
        <a:bodyPr/>
        <a:lstStyle/>
        <a:p>
          <a:endParaRPr lang="en-US"/>
        </a:p>
      </dgm:t>
    </dgm:pt>
    <dgm:pt modelId="{9FDD57A2-6001-4CCF-AA7D-2D8986927782}">
      <dgm:prSet/>
      <dgm:spPr>
        <a:solidFill>
          <a:schemeClr val="tx1"/>
        </a:solidFill>
      </dgm:spPr>
      <dgm:t>
        <a:bodyPr/>
        <a:lstStyle/>
        <a:p>
          <a:pPr rtl="0"/>
          <a:r>
            <a:rPr lang="en-US" dirty="0"/>
            <a:t>What Do We Know</a:t>
          </a:r>
        </a:p>
      </dgm:t>
    </dgm:pt>
    <dgm:pt modelId="{919CBB00-BB61-475E-9111-1343BD8C31E6}" type="parTrans" cxnId="{158032C6-C2CD-4D20-999C-C591AAE9E35F}">
      <dgm:prSet/>
      <dgm:spPr/>
      <dgm:t>
        <a:bodyPr/>
        <a:lstStyle/>
        <a:p>
          <a:endParaRPr lang="en-US"/>
        </a:p>
      </dgm:t>
    </dgm:pt>
    <dgm:pt modelId="{B3EBA3DF-E877-47BD-8604-A79C40222D22}" type="sibTrans" cxnId="{158032C6-C2CD-4D20-999C-C591AAE9E35F}">
      <dgm:prSet/>
      <dgm:spPr/>
      <dgm:t>
        <a:bodyPr/>
        <a:lstStyle/>
        <a:p>
          <a:endParaRPr lang="en-US"/>
        </a:p>
      </dgm:t>
    </dgm:pt>
    <dgm:pt modelId="{C644E7D1-F9F0-43FA-801E-EC982AF823C2}">
      <dgm:prSet/>
      <dgm:spPr>
        <a:solidFill>
          <a:schemeClr val="tx1"/>
        </a:solidFill>
      </dgm:spPr>
      <dgm:t>
        <a:bodyPr/>
        <a:lstStyle/>
        <a:p>
          <a:pPr rtl="0"/>
          <a:r>
            <a:rPr lang="en-US" dirty="0"/>
            <a:t>Where Do We Go</a:t>
          </a:r>
        </a:p>
      </dgm:t>
    </dgm:pt>
    <dgm:pt modelId="{207E8107-18EB-44DD-9E62-23A42F43DBB4}" type="parTrans" cxnId="{5363CE70-D364-48B5-8955-0FA762FDCD1E}">
      <dgm:prSet/>
      <dgm:spPr/>
      <dgm:t>
        <a:bodyPr/>
        <a:lstStyle/>
        <a:p>
          <a:endParaRPr lang="en-US"/>
        </a:p>
      </dgm:t>
    </dgm:pt>
    <dgm:pt modelId="{ECBDAEB5-6A88-49D9-BD8B-0F9C9C13498C}" type="sibTrans" cxnId="{5363CE70-D364-48B5-8955-0FA762FDCD1E}">
      <dgm:prSet/>
      <dgm:spPr/>
      <dgm:t>
        <a:bodyPr/>
        <a:lstStyle/>
        <a:p>
          <a:endParaRPr lang="en-US"/>
        </a:p>
      </dgm:t>
    </dgm:pt>
    <dgm:pt modelId="{BFAC4568-3A81-4D58-821A-0B6E3E0BE503}" type="pres">
      <dgm:prSet presAssocID="{F6A5D82E-85C8-4160-B1AF-31A6363DFF4E}" presName="CompostProcess" presStyleCnt="0">
        <dgm:presLayoutVars>
          <dgm:dir/>
          <dgm:resizeHandles val="exact"/>
        </dgm:presLayoutVars>
      </dgm:prSet>
      <dgm:spPr/>
      <dgm:t>
        <a:bodyPr/>
        <a:lstStyle/>
        <a:p>
          <a:endParaRPr lang="en-US"/>
        </a:p>
      </dgm:t>
    </dgm:pt>
    <dgm:pt modelId="{E7D15439-B1DA-4CB2-8AF2-87EA8450E156}" type="pres">
      <dgm:prSet presAssocID="{F6A5D82E-85C8-4160-B1AF-31A6363DFF4E}" presName="arrow" presStyleLbl="bgShp" presStyleIdx="0" presStyleCnt="1"/>
      <dgm:spPr>
        <a:solidFill>
          <a:srgbClr val="F8B401"/>
        </a:solidFill>
      </dgm:spPr>
    </dgm:pt>
    <dgm:pt modelId="{9B97944D-F351-4BDC-9AD9-80C5E713AD13}" type="pres">
      <dgm:prSet presAssocID="{F6A5D82E-85C8-4160-B1AF-31A6363DFF4E}" presName="linearProcess" presStyleCnt="0"/>
      <dgm:spPr/>
    </dgm:pt>
    <dgm:pt modelId="{6FE5E30D-3E64-4048-B547-11BFA9F21AB1}" type="pres">
      <dgm:prSet presAssocID="{778256DE-3ABD-488E-8E3A-E1BE5AABF943}" presName="textNode" presStyleLbl="node1" presStyleIdx="0" presStyleCnt="4">
        <dgm:presLayoutVars>
          <dgm:bulletEnabled val="1"/>
        </dgm:presLayoutVars>
      </dgm:prSet>
      <dgm:spPr/>
      <dgm:t>
        <a:bodyPr/>
        <a:lstStyle/>
        <a:p>
          <a:endParaRPr lang="en-US"/>
        </a:p>
      </dgm:t>
    </dgm:pt>
    <dgm:pt modelId="{CA2BF514-0683-4583-A5C3-691BD69833DA}" type="pres">
      <dgm:prSet presAssocID="{96ADB101-7A2E-4124-9FA9-3FAB9ACA2759}" presName="sibTrans" presStyleCnt="0"/>
      <dgm:spPr/>
    </dgm:pt>
    <dgm:pt modelId="{0BE15A6E-048C-4B8A-8BA1-F48B2A48AC64}" type="pres">
      <dgm:prSet presAssocID="{EC613F39-1A2E-4CE2-B937-C64B812EEC7E}" presName="textNode" presStyleLbl="node1" presStyleIdx="1" presStyleCnt="4">
        <dgm:presLayoutVars>
          <dgm:bulletEnabled val="1"/>
        </dgm:presLayoutVars>
      </dgm:prSet>
      <dgm:spPr/>
      <dgm:t>
        <a:bodyPr/>
        <a:lstStyle/>
        <a:p>
          <a:endParaRPr lang="en-US"/>
        </a:p>
      </dgm:t>
    </dgm:pt>
    <dgm:pt modelId="{EABEBF29-2F0F-40EA-BF0F-E03FF4BA6D12}" type="pres">
      <dgm:prSet presAssocID="{0DB8F047-40E9-4D75-AB0C-31B733417608}" presName="sibTrans" presStyleCnt="0"/>
      <dgm:spPr/>
    </dgm:pt>
    <dgm:pt modelId="{A380BF5D-5EF7-44D7-B4BE-2B3035CE806E}" type="pres">
      <dgm:prSet presAssocID="{9FDD57A2-6001-4CCF-AA7D-2D8986927782}" presName="textNode" presStyleLbl="node1" presStyleIdx="2" presStyleCnt="4">
        <dgm:presLayoutVars>
          <dgm:bulletEnabled val="1"/>
        </dgm:presLayoutVars>
      </dgm:prSet>
      <dgm:spPr/>
      <dgm:t>
        <a:bodyPr/>
        <a:lstStyle/>
        <a:p>
          <a:endParaRPr lang="en-US"/>
        </a:p>
      </dgm:t>
    </dgm:pt>
    <dgm:pt modelId="{2BF4847A-DDAC-4F57-9E4B-086B52B01721}" type="pres">
      <dgm:prSet presAssocID="{B3EBA3DF-E877-47BD-8604-A79C40222D22}" presName="sibTrans" presStyleCnt="0"/>
      <dgm:spPr/>
    </dgm:pt>
    <dgm:pt modelId="{DF0B7FF4-EF01-4FD7-B6E4-DFD30840EE25}" type="pres">
      <dgm:prSet presAssocID="{C644E7D1-F9F0-43FA-801E-EC982AF823C2}" presName="textNode" presStyleLbl="node1" presStyleIdx="3" presStyleCnt="4">
        <dgm:presLayoutVars>
          <dgm:bulletEnabled val="1"/>
        </dgm:presLayoutVars>
      </dgm:prSet>
      <dgm:spPr/>
      <dgm:t>
        <a:bodyPr/>
        <a:lstStyle/>
        <a:p>
          <a:endParaRPr lang="en-US"/>
        </a:p>
      </dgm:t>
    </dgm:pt>
  </dgm:ptLst>
  <dgm:cxnLst>
    <dgm:cxn modelId="{158032C6-C2CD-4D20-999C-C591AAE9E35F}" srcId="{F6A5D82E-85C8-4160-B1AF-31A6363DFF4E}" destId="{9FDD57A2-6001-4CCF-AA7D-2D8986927782}" srcOrd="2" destOrd="0" parTransId="{919CBB00-BB61-475E-9111-1343BD8C31E6}" sibTransId="{B3EBA3DF-E877-47BD-8604-A79C40222D22}"/>
    <dgm:cxn modelId="{C76B9527-CDCA-44FA-B2A5-C59AA1A8E78B}" type="presOf" srcId="{F6A5D82E-85C8-4160-B1AF-31A6363DFF4E}" destId="{BFAC4568-3A81-4D58-821A-0B6E3E0BE503}" srcOrd="0" destOrd="0" presId="urn:microsoft.com/office/officeart/2005/8/layout/hProcess9"/>
    <dgm:cxn modelId="{11776545-65D6-47AC-8E12-8C9015705128}" type="presOf" srcId="{778256DE-3ABD-488E-8E3A-E1BE5AABF943}" destId="{6FE5E30D-3E64-4048-B547-11BFA9F21AB1}" srcOrd="0" destOrd="0" presId="urn:microsoft.com/office/officeart/2005/8/layout/hProcess9"/>
    <dgm:cxn modelId="{7D0F8699-003D-4206-BAC2-F3EDFF797978}" type="presOf" srcId="{9FDD57A2-6001-4CCF-AA7D-2D8986927782}" destId="{A380BF5D-5EF7-44D7-B4BE-2B3035CE806E}" srcOrd="0" destOrd="0" presId="urn:microsoft.com/office/officeart/2005/8/layout/hProcess9"/>
    <dgm:cxn modelId="{4091409D-C2AF-46FF-A282-8B7EE8EF4A05}" srcId="{F6A5D82E-85C8-4160-B1AF-31A6363DFF4E}" destId="{EC613F39-1A2E-4CE2-B937-C64B812EEC7E}" srcOrd="1" destOrd="0" parTransId="{C9F34288-AF5C-43BF-A76B-0EBB836067B5}" sibTransId="{0DB8F047-40E9-4D75-AB0C-31B733417608}"/>
    <dgm:cxn modelId="{94F6184C-3B4C-488F-A598-23FD6383CD71}" type="presOf" srcId="{EC613F39-1A2E-4CE2-B937-C64B812EEC7E}" destId="{0BE15A6E-048C-4B8A-8BA1-F48B2A48AC64}" srcOrd="0" destOrd="0" presId="urn:microsoft.com/office/officeart/2005/8/layout/hProcess9"/>
    <dgm:cxn modelId="{11FE40B5-A145-483D-9F84-18E95330FC12}" srcId="{F6A5D82E-85C8-4160-B1AF-31A6363DFF4E}" destId="{778256DE-3ABD-488E-8E3A-E1BE5AABF943}" srcOrd="0" destOrd="0" parTransId="{B532D71F-80E2-4D30-8302-2AC2FF7FB570}" sibTransId="{96ADB101-7A2E-4124-9FA9-3FAB9ACA2759}"/>
    <dgm:cxn modelId="{5363CE70-D364-48B5-8955-0FA762FDCD1E}" srcId="{F6A5D82E-85C8-4160-B1AF-31A6363DFF4E}" destId="{C644E7D1-F9F0-43FA-801E-EC982AF823C2}" srcOrd="3" destOrd="0" parTransId="{207E8107-18EB-44DD-9E62-23A42F43DBB4}" sibTransId="{ECBDAEB5-6A88-49D9-BD8B-0F9C9C13498C}"/>
    <dgm:cxn modelId="{31218E7A-82CF-43AF-9909-ABCED9D7E88B}" type="presOf" srcId="{C644E7D1-F9F0-43FA-801E-EC982AF823C2}" destId="{DF0B7FF4-EF01-4FD7-B6E4-DFD30840EE25}" srcOrd="0" destOrd="0" presId="urn:microsoft.com/office/officeart/2005/8/layout/hProcess9"/>
    <dgm:cxn modelId="{1191648D-246F-4818-B9FA-3119347DD39B}" type="presParOf" srcId="{BFAC4568-3A81-4D58-821A-0B6E3E0BE503}" destId="{E7D15439-B1DA-4CB2-8AF2-87EA8450E156}" srcOrd="0" destOrd="0" presId="urn:microsoft.com/office/officeart/2005/8/layout/hProcess9"/>
    <dgm:cxn modelId="{BD2B6F38-2D3B-4D31-BDDD-482BE524D111}" type="presParOf" srcId="{BFAC4568-3A81-4D58-821A-0B6E3E0BE503}" destId="{9B97944D-F351-4BDC-9AD9-80C5E713AD13}" srcOrd="1" destOrd="0" presId="urn:microsoft.com/office/officeart/2005/8/layout/hProcess9"/>
    <dgm:cxn modelId="{E37A4E37-B3D6-436B-906B-6A53A2390D93}" type="presParOf" srcId="{9B97944D-F351-4BDC-9AD9-80C5E713AD13}" destId="{6FE5E30D-3E64-4048-B547-11BFA9F21AB1}" srcOrd="0" destOrd="0" presId="urn:microsoft.com/office/officeart/2005/8/layout/hProcess9"/>
    <dgm:cxn modelId="{56277785-E243-4A66-855B-DE5E536CBE58}" type="presParOf" srcId="{9B97944D-F351-4BDC-9AD9-80C5E713AD13}" destId="{CA2BF514-0683-4583-A5C3-691BD69833DA}" srcOrd="1" destOrd="0" presId="urn:microsoft.com/office/officeart/2005/8/layout/hProcess9"/>
    <dgm:cxn modelId="{639B8A13-5FED-4086-87D2-8BF83FC55C50}" type="presParOf" srcId="{9B97944D-F351-4BDC-9AD9-80C5E713AD13}" destId="{0BE15A6E-048C-4B8A-8BA1-F48B2A48AC64}" srcOrd="2" destOrd="0" presId="urn:microsoft.com/office/officeart/2005/8/layout/hProcess9"/>
    <dgm:cxn modelId="{67DA5CA6-7F00-44E9-9698-2DF36D50D9C4}" type="presParOf" srcId="{9B97944D-F351-4BDC-9AD9-80C5E713AD13}" destId="{EABEBF29-2F0F-40EA-BF0F-E03FF4BA6D12}" srcOrd="3" destOrd="0" presId="urn:microsoft.com/office/officeart/2005/8/layout/hProcess9"/>
    <dgm:cxn modelId="{2B7ABA5A-FD49-4B62-8041-4632796C8857}" type="presParOf" srcId="{9B97944D-F351-4BDC-9AD9-80C5E713AD13}" destId="{A380BF5D-5EF7-44D7-B4BE-2B3035CE806E}" srcOrd="4" destOrd="0" presId="urn:microsoft.com/office/officeart/2005/8/layout/hProcess9"/>
    <dgm:cxn modelId="{868C2DB8-85C8-4719-A486-EED199E0F152}" type="presParOf" srcId="{9B97944D-F351-4BDC-9AD9-80C5E713AD13}" destId="{2BF4847A-DDAC-4F57-9E4B-086B52B01721}" srcOrd="5" destOrd="0" presId="urn:microsoft.com/office/officeart/2005/8/layout/hProcess9"/>
    <dgm:cxn modelId="{D6322CA2-0207-4072-81C3-1AB473A597D3}" type="presParOf" srcId="{9B97944D-F351-4BDC-9AD9-80C5E713AD13}" destId="{DF0B7FF4-EF01-4FD7-B6E4-DFD30840EE25}" srcOrd="6" destOrd="0" presId="urn:microsoft.com/office/officeart/2005/8/layout/hProcess9"/>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BA73201-D97B-4B8E-933A-8C8F931E9A72}"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A0BCC601-677C-4007-B2EC-80252A07AA7D}">
      <dgm:prSet phldrT="[Text]"/>
      <dgm:spPr>
        <a:ln w="28575"/>
      </dgm:spPr>
      <dgm:t>
        <a:bodyPr/>
        <a:lstStyle/>
        <a:p>
          <a:r>
            <a:rPr lang="en-US" dirty="0"/>
            <a:t>Social Inclusion</a:t>
          </a:r>
        </a:p>
      </dgm:t>
    </dgm:pt>
    <dgm:pt modelId="{AE71CE6A-54DC-4EAF-8AAD-364481D0AB57}" type="parTrans" cxnId="{AF67F7BC-F1A7-442A-8E07-FE2940A35133}">
      <dgm:prSet/>
      <dgm:spPr/>
      <dgm:t>
        <a:bodyPr/>
        <a:lstStyle/>
        <a:p>
          <a:endParaRPr lang="en-US"/>
        </a:p>
      </dgm:t>
    </dgm:pt>
    <dgm:pt modelId="{C95C71C5-7F39-4E91-8798-B67935854AA9}" type="sibTrans" cxnId="{AF67F7BC-F1A7-442A-8E07-FE2940A35133}">
      <dgm:prSet/>
      <dgm:spPr/>
      <dgm:t>
        <a:bodyPr/>
        <a:lstStyle/>
        <a:p>
          <a:endParaRPr lang="en-US"/>
        </a:p>
      </dgm:t>
    </dgm:pt>
    <dgm:pt modelId="{185311E0-A351-467E-BCCB-06B28F635494}">
      <dgm:prSet phldrT="[Text]" custT="1"/>
      <dgm:spPr>
        <a:solidFill>
          <a:schemeClr val="accent2"/>
        </a:solidFill>
      </dgm:spPr>
      <dgm:t>
        <a:bodyPr/>
        <a:lstStyle/>
        <a:p>
          <a:r>
            <a:rPr lang="en-US" sz="1400"/>
            <a:t>Relationships</a:t>
          </a:r>
          <a:endParaRPr lang="en-US" sz="1400" dirty="0"/>
        </a:p>
      </dgm:t>
    </dgm:pt>
    <dgm:pt modelId="{EF99263F-3940-4B55-9A10-8E90FC54BB54}" type="parTrans" cxnId="{DE508A91-181D-4C71-BA51-18643106AB18}">
      <dgm:prSet/>
      <dgm:spPr/>
      <dgm:t>
        <a:bodyPr/>
        <a:lstStyle/>
        <a:p>
          <a:endParaRPr lang="en-US"/>
        </a:p>
      </dgm:t>
    </dgm:pt>
    <dgm:pt modelId="{5CD704AA-1AAF-4E69-B804-1CBD844EA3B4}" type="sibTrans" cxnId="{DE508A91-181D-4C71-BA51-18643106AB18}">
      <dgm:prSet/>
      <dgm:spPr/>
      <dgm:t>
        <a:bodyPr/>
        <a:lstStyle/>
        <a:p>
          <a:endParaRPr lang="en-US"/>
        </a:p>
      </dgm:t>
    </dgm:pt>
    <dgm:pt modelId="{343B5535-F685-417E-8601-1F128A03F437}">
      <dgm:prSet phldrT="[Text]" custT="1"/>
      <dgm:spPr>
        <a:solidFill>
          <a:schemeClr val="accent2"/>
        </a:solidFill>
      </dgm:spPr>
      <dgm:t>
        <a:bodyPr/>
        <a:lstStyle/>
        <a:p>
          <a:r>
            <a:rPr lang="en-US" sz="1400" dirty="0"/>
            <a:t>Leisure/</a:t>
          </a:r>
        </a:p>
        <a:p>
          <a:r>
            <a:rPr lang="en-US" sz="1400" dirty="0"/>
            <a:t>Activities</a:t>
          </a:r>
        </a:p>
      </dgm:t>
    </dgm:pt>
    <dgm:pt modelId="{D91ED3FB-5B5F-48BD-826E-0CD2D2CB93F6}" type="parTrans" cxnId="{1F626DAE-C67F-4497-BB31-846193D701EA}">
      <dgm:prSet/>
      <dgm:spPr/>
      <dgm:t>
        <a:bodyPr/>
        <a:lstStyle/>
        <a:p>
          <a:endParaRPr lang="en-US"/>
        </a:p>
      </dgm:t>
    </dgm:pt>
    <dgm:pt modelId="{038F2D35-321E-4AC8-8090-57B99967E61F}" type="sibTrans" cxnId="{1F626DAE-C67F-4497-BB31-846193D701EA}">
      <dgm:prSet/>
      <dgm:spPr/>
      <dgm:t>
        <a:bodyPr/>
        <a:lstStyle/>
        <a:p>
          <a:endParaRPr lang="en-US"/>
        </a:p>
      </dgm:t>
    </dgm:pt>
    <dgm:pt modelId="{4F564B9F-84A4-47A7-B3C2-5D049F9F2DCD}">
      <dgm:prSet phldrT="[Text]" custT="1"/>
      <dgm:spPr>
        <a:solidFill>
          <a:schemeClr val="accent2"/>
        </a:solidFill>
      </dgm:spPr>
      <dgm:t>
        <a:bodyPr/>
        <a:lstStyle/>
        <a:p>
          <a:r>
            <a:rPr lang="en-US" sz="1400"/>
            <a:t>Productive Activities</a:t>
          </a:r>
        </a:p>
        <a:p>
          <a:r>
            <a:rPr lang="en-US" sz="1400"/>
            <a:t>Employment</a:t>
          </a:r>
          <a:endParaRPr lang="en-US" sz="1400" dirty="0"/>
        </a:p>
      </dgm:t>
    </dgm:pt>
    <dgm:pt modelId="{544BA597-67C2-4CEE-B177-F2E34F0C7070}" type="parTrans" cxnId="{0BBFA0FA-0E34-468C-B780-8CB9156BF732}">
      <dgm:prSet/>
      <dgm:spPr/>
      <dgm:t>
        <a:bodyPr/>
        <a:lstStyle/>
        <a:p>
          <a:endParaRPr lang="en-US"/>
        </a:p>
      </dgm:t>
    </dgm:pt>
    <dgm:pt modelId="{CEF0E9CF-03A3-40D8-8FD2-0B9B84DE125B}" type="sibTrans" cxnId="{0BBFA0FA-0E34-468C-B780-8CB9156BF732}">
      <dgm:prSet/>
      <dgm:spPr/>
      <dgm:t>
        <a:bodyPr/>
        <a:lstStyle/>
        <a:p>
          <a:endParaRPr lang="en-US"/>
        </a:p>
      </dgm:t>
    </dgm:pt>
    <dgm:pt modelId="{943A08A5-97CC-4F3E-A846-A2D4B7D444E2}">
      <dgm:prSet phldrT="[Text]" custT="1"/>
      <dgm:spPr>
        <a:solidFill>
          <a:schemeClr val="accent2"/>
        </a:solidFill>
      </dgm:spPr>
      <dgm:t>
        <a:bodyPr/>
        <a:lstStyle/>
        <a:p>
          <a:r>
            <a:rPr lang="en-US" sz="1400"/>
            <a:t>Accommodations</a:t>
          </a:r>
          <a:endParaRPr lang="en-US" sz="1400" dirty="0"/>
        </a:p>
      </dgm:t>
    </dgm:pt>
    <dgm:pt modelId="{1C141E95-6894-4940-9209-F6D51F9665EF}" type="parTrans" cxnId="{FF50B32D-046E-44E0-A2D2-906019B079A4}">
      <dgm:prSet/>
      <dgm:spPr/>
      <dgm:t>
        <a:bodyPr/>
        <a:lstStyle/>
        <a:p>
          <a:endParaRPr lang="en-US"/>
        </a:p>
      </dgm:t>
    </dgm:pt>
    <dgm:pt modelId="{DDC40EC1-1FEF-4028-B5BF-1A93EF89C98D}" type="sibTrans" cxnId="{FF50B32D-046E-44E0-A2D2-906019B079A4}">
      <dgm:prSet/>
      <dgm:spPr/>
      <dgm:t>
        <a:bodyPr/>
        <a:lstStyle/>
        <a:p>
          <a:endParaRPr lang="en-US"/>
        </a:p>
      </dgm:t>
    </dgm:pt>
    <dgm:pt modelId="{F33DF5BF-3CA8-4F35-89EE-DA9870DA7004}">
      <dgm:prSet phldrT="[Text]" custT="1"/>
      <dgm:spPr>
        <a:solidFill>
          <a:schemeClr val="accent2"/>
        </a:solidFill>
      </dgm:spPr>
      <dgm:t>
        <a:bodyPr/>
        <a:lstStyle/>
        <a:p>
          <a:r>
            <a:rPr lang="en-US" sz="1400"/>
            <a:t>Supports (formal &amp; informal)</a:t>
          </a:r>
          <a:endParaRPr lang="en-US" sz="1400" dirty="0"/>
        </a:p>
      </dgm:t>
    </dgm:pt>
    <dgm:pt modelId="{889753E3-FE6F-4EE9-97C6-3ADCAED8E4A3}" type="parTrans" cxnId="{DD09D497-9B6E-41B4-94C9-828921788645}">
      <dgm:prSet/>
      <dgm:spPr/>
      <dgm:t>
        <a:bodyPr/>
        <a:lstStyle/>
        <a:p>
          <a:endParaRPr lang="en-US"/>
        </a:p>
      </dgm:t>
    </dgm:pt>
    <dgm:pt modelId="{2A361C28-0B03-42D8-852E-7DD45E6664D2}" type="sibTrans" cxnId="{DD09D497-9B6E-41B4-94C9-828921788645}">
      <dgm:prSet/>
      <dgm:spPr/>
      <dgm:t>
        <a:bodyPr/>
        <a:lstStyle/>
        <a:p>
          <a:endParaRPr lang="en-US"/>
        </a:p>
      </dgm:t>
    </dgm:pt>
    <dgm:pt modelId="{6F7D8A40-E0FC-45B9-9138-30073ADD7685}">
      <dgm:prSet phldrT="[Text]" custT="1"/>
      <dgm:spPr>
        <a:solidFill>
          <a:schemeClr val="accent3"/>
        </a:solidFill>
      </dgm:spPr>
      <dgm:t>
        <a:bodyPr/>
        <a:lstStyle/>
        <a:p>
          <a:r>
            <a:rPr lang="en-US" sz="1400" dirty="0"/>
            <a:t>Accepted as  an Individual</a:t>
          </a:r>
        </a:p>
      </dgm:t>
    </dgm:pt>
    <dgm:pt modelId="{6790EDAA-B50E-4DED-B992-EE2473746155}" type="parTrans" cxnId="{44D1C564-EAAA-4DBE-A5A2-6AF963A70EE6}">
      <dgm:prSet/>
      <dgm:spPr/>
      <dgm:t>
        <a:bodyPr/>
        <a:lstStyle/>
        <a:p>
          <a:endParaRPr lang="en-US"/>
        </a:p>
      </dgm:t>
    </dgm:pt>
    <dgm:pt modelId="{D19C7D4D-9A98-4808-B945-93B6F759A028}" type="sibTrans" cxnId="{44D1C564-EAAA-4DBE-A5A2-6AF963A70EE6}">
      <dgm:prSet/>
      <dgm:spPr/>
      <dgm:t>
        <a:bodyPr/>
        <a:lstStyle/>
        <a:p>
          <a:endParaRPr lang="en-US"/>
        </a:p>
      </dgm:t>
    </dgm:pt>
    <dgm:pt modelId="{0FB9CD0C-168A-4A4C-B471-F6F33B69A880}" type="pres">
      <dgm:prSet presAssocID="{7BA73201-D97B-4B8E-933A-8C8F931E9A72}" presName="cycle" presStyleCnt="0">
        <dgm:presLayoutVars>
          <dgm:chMax val="1"/>
          <dgm:dir/>
          <dgm:animLvl val="ctr"/>
          <dgm:resizeHandles val="exact"/>
        </dgm:presLayoutVars>
      </dgm:prSet>
      <dgm:spPr/>
      <dgm:t>
        <a:bodyPr/>
        <a:lstStyle/>
        <a:p>
          <a:endParaRPr lang="en-US"/>
        </a:p>
      </dgm:t>
    </dgm:pt>
    <dgm:pt modelId="{C1865BB6-814D-4CC7-ABE0-CFA34F326F38}" type="pres">
      <dgm:prSet presAssocID="{A0BCC601-677C-4007-B2EC-80252A07AA7D}" presName="centerShape" presStyleLbl="node0" presStyleIdx="0" presStyleCnt="1" custScaleX="163721" custScaleY="156480"/>
      <dgm:spPr/>
      <dgm:t>
        <a:bodyPr/>
        <a:lstStyle/>
        <a:p>
          <a:endParaRPr lang="en-US"/>
        </a:p>
      </dgm:t>
    </dgm:pt>
    <dgm:pt modelId="{F857FFE9-6288-46DE-A917-E7833F0B0120}" type="pres">
      <dgm:prSet presAssocID="{EF99263F-3940-4B55-9A10-8E90FC54BB54}" presName="Name9" presStyleLbl="parChTrans1D2" presStyleIdx="0" presStyleCnt="6"/>
      <dgm:spPr/>
      <dgm:t>
        <a:bodyPr/>
        <a:lstStyle/>
        <a:p>
          <a:endParaRPr lang="en-US"/>
        </a:p>
      </dgm:t>
    </dgm:pt>
    <dgm:pt modelId="{362D62EE-02B6-43B0-9277-E6E91EF9D56E}" type="pres">
      <dgm:prSet presAssocID="{EF99263F-3940-4B55-9A10-8E90FC54BB54}" presName="connTx" presStyleLbl="parChTrans1D2" presStyleIdx="0" presStyleCnt="6"/>
      <dgm:spPr/>
      <dgm:t>
        <a:bodyPr/>
        <a:lstStyle/>
        <a:p>
          <a:endParaRPr lang="en-US"/>
        </a:p>
      </dgm:t>
    </dgm:pt>
    <dgm:pt modelId="{C795437F-EF73-4DBA-8934-51BF93AC4F02}" type="pres">
      <dgm:prSet presAssocID="{185311E0-A351-467E-BCCB-06B28F635494}" presName="node" presStyleLbl="node1" presStyleIdx="0" presStyleCnt="6" custScaleX="156318" custRadScaleRad="117366" custRadScaleInc="-11350">
        <dgm:presLayoutVars>
          <dgm:bulletEnabled val="1"/>
        </dgm:presLayoutVars>
      </dgm:prSet>
      <dgm:spPr/>
      <dgm:t>
        <a:bodyPr/>
        <a:lstStyle/>
        <a:p>
          <a:endParaRPr lang="en-US"/>
        </a:p>
      </dgm:t>
    </dgm:pt>
    <dgm:pt modelId="{2A290441-1E9A-45E6-A4EF-9A3C5D210F5D}" type="pres">
      <dgm:prSet presAssocID="{D91ED3FB-5B5F-48BD-826E-0CD2D2CB93F6}" presName="Name9" presStyleLbl="parChTrans1D2" presStyleIdx="1" presStyleCnt="6"/>
      <dgm:spPr/>
      <dgm:t>
        <a:bodyPr/>
        <a:lstStyle/>
        <a:p>
          <a:endParaRPr lang="en-US"/>
        </a:p>
      </dgm:t>
    </dgm:pt>
    <dgm:pt modelId="{6489CF11-933E-41AD-980B-D408771354E0}" type="pres">
      <dgm:prSet presAssocID="{D91ED3FB-5B5F-48BD-826E-0CD2D2CB93F6}" presName="connTx" presStyleLbl="parChTrans1D2" presStyleIdx="1" presStyleCnt="6"/>
      <dgm:spPr/>
      <dgm:t>
        <a:bodyPr/>
        <a:lstStyle/>
        <a:p>
          <a:endParaRPr lang="en-US"/>
        </a:p>
      </dgm:t>
    </dgm:pt>
    <dgm:pt modelId="{03337A5D-2855-4BA1-93F4-8D46069F8DC0}" type="pres">
      <dgm:prSet presAssocID="{343B5535-F685-417E-8601-1F128A03F437}" presName="node" presStyleLbl="node1" presStyleIdx="1" presStyleCnt="6" custScaleX="126290" custRadScaleRad="155047" custRadScaleInc="1078">
        <dgm:presLayoutVars>
          <dgm:bulletEnabled val="1"/>
        </dgm:presLayoutVars>
      </dgm:prSet>
      <dgm:spPr/>
      <dgm:t>
        <a:bodyPr/>
        <a:lstStyle/>
        <a:p>
          <a:endParaRPr lang="en-US"/>
        </a:p>
      </dgm:t>
    </dgm:pt>
    <dgm:pt modelId="{7B664E91-364B-4F6E-807B-8FF3085F446B}" type="pres">
      <dgm:prSet presAssocID="{544BA597-67C2-4CEE-B177-F2E34F0C7070}" presName="Name9" presStyleLbl="parChTrans1D2" presStyleIdx="2" presStyleCnt="6"/>
      <dgm:spPr/>
      <dgm:t>
        <a:bodyPr/>
        <a:lstStyle/>
        <a:p>
          <a:endParaRPr lang="en-US"/>
        </a:p>
      </dgm:t>
    </dgm:pt>
    <dgm:pt modelId="{9BEF2EAF-54B6-42D8-9BF4-BDC87F6FAE5E}" type="pres">
      <dgm:prSet presAssocID="{544BA597-67C2-4CEE-B177-F2E34F0C7070}" presName="connTx" presStyleLbl="parChTrans1D2" presStyleIdx="2" presStyleCnt="6"/>
      <dgm:spPr/>
      <dgm:t>
        <a:bodyPr/>
        <a:lstStyle/>
        <a:p>
          <a:endParaRPr lang="en-US"/>
        </a:p>
      </dgm:t>
    </dgm:pt>
    <dgm:pt modelId="{E314F9F1-D5DF-4D45-A3E1-6781EB56D258}" type="pres">
      <dgm:prSet presAssocID="{4F564B9F-84A4-47A7-B3C2-5D049F9F2DCD}" presName="node" presStyleLbl="node1" presStyleIdx="2" presStyleCnt="6" custScaleX="147744" custScaleY="103338" custRadScaleRad="159453" custRadScaleInc="-64665">
        <dgm:presLayoutVars>
          <dgm:bulletEnabled val="1"/>
        </dgm:presLayoutVars>
      </dgm:prSet>
      <dgm:spPr/>
      <dgm:t>
        <a:bodyPr/>
        <a:lstStyle/>
        <a:p>
          <a:endParaRPr lang="en-US"/>
        </a:p>
      </dgm:t>
    </dgm:pt>
    <dgm:pt modelId="{7CE71930-3560-4EAA-826B-81C72820F809}" type="pres">
      <dgm:prSet presAssocID="{1C141E95-6894-4940-9209-F6D51F9665EF}" presName="Name9" presStyleLbl="parChTrans1D2" presStyleIdx="3" presStyleCnt="6"/>
      <dgm:spPr/>
      <dgm:t>
        <a:bodyPr/>
        <a:lstStyle/>
        <a:p>
          <a:endParaRPr lang="en-US"/>
        </a:p>
      </dgm:t>
    </dgm:pt>
    <dgm:pt modelId="{52C929FC-6DF4-4B8E-B6B5-BD0044F9B229}" type="pres">
      <dgm:prSet presAssocID="{1C141E95-6894-4940-9209-F6D51F9665EF}" presName="connTx" presStyleLbl="parChTrans1D2" presStyleIdx="3" presStyleCnt="6"/>
      <dgm:spPr/>
      <dgm:t>
        <a:bodyPr/>
        <a:lstStyle/>
        <a:p>
          <a:endParaRPr lang="en-US"/>
        </a:p>
      </dgm:t>
    </dgm:pt>
    <dgm:pt modelId="{361F9AD2-BB56-482F-8A41-5878C7E647D0}" type="pres">
      <dgm:prSet presAssocID="{943A08A5-97CC-4F3E-A846-A2D4B7D444E2}" presName="node" presStyleLbl="node1" presStyleIdx="3" presStyleCnt="6" custScaleX="205529" custScaleY="89768" custRadScaleRad="113580" custRadScaleInc="-96612">
        <dgm:presLayoutVars>
          <dgm:bulletEnabled val="1"/>
        </dgm:presLayoutVars>
      </dgm:prSet>
      <dgm:spPr/>
      <dgm:t>
        <a:bodyPr/>
        <a:lstStyle/>
        <a:p>
          <a:endParaRPr lang="en-US"/>
        </a:p>
      </dgm:t>
    </dgm:pt>
    <dgm:pt modelId="{1F880607-F7F6-4E2A-8BB0-3A8F23AB0A68}" type="pres">
      <dgm:prSet presAssocID="{889753E3-FE6F-4EE9-97C6-3ADCAED8E4A3}" presName="Name9" presStyleLbl="parChTrans1D2" presStyleIdx="4" presStyleCnt="6"/>
      <dgm:spPr/>
      <dgm:t>
        <a:bodyPr/>
        <a:lstStyle/>
        <a:p>
          <a:endParaRPr lang="en-US"/>
        </a:p>
      </dgm:t>
    </dgm:pt>
    <dgm:pt modelId="{8FC9EDC4-7B9B-4CF3-851B-1C7521715D8F}" type="pres">
      <dgm:prSet presAssocID="{889753E3-FE6F-4EE9-97C6-3ADCAED8E4A3}" presName="connTx" presStyleLbl="parChTrans1D2" presStyleIdx="4" presStyleCnt="6"/>
      <dgm:spPr/>
      <dgm:t>
        <a:bodyPr/>
        <a:lstStyle/>
        <a:p>
          <a:endParaRPr lang="en-US"/>
        </a:p>
      </dgm:t>
    </dgm:pt>
    <dgm:pt modelId="{4E2F8E8C-866A-4A24-BBB8-5565CCCBB0A7}" type="pres">
      <dgm:prSet presAssocID="{F33DF5BF-3CA8-4F35-89EE-DA9870DA7004}" presName="node" presStyleLbl="node1" presStyleIdx="4" presStyleCnt="6" custScaleX="134697" custScaleY="127435" custRadScaleRad="141332" custRadScaleInc="40094">
        <dgm:presLayoutVars>
          <dgm:bulletEnabled val="1"/>
        </dgm:presLayoutVars>
      </dgm:prSet>
      <dgm:spPr/>
      <dgm:t>
        <a:bodyPr/>
        <a:lstStyle/>
        <a:p>
          <a:endParaRPr lang="en-US"/>
        </a:p>
      </dgm:t>
    </dgm:pt>
    <dgm:pt modelId="{5076D9D4-8D37-49ED-9339-E7D5F898348F}" type="pres">
      <dgm:prSet presAssocID="{6790EDAA-B50E-4DED-B992-EE2473746155}" presName="Name9" presStyleLbl="parChTrans1D2" presStyleIdx="5" presStyleCnt="6"/>
      <dgm:spPr/>
      <dgm:t>
        <a:bodyPr/>
        <a:lstStyle/>
        <a:p>
          <a:endParaRPr lang="en-US"/>
        </a:p>
      </dgm:t>
    </dgm:pt>
    <dgm:pt modelId="{D4DF5BF3-C6B6-4893-9189-F8394253CC29}" type="pres">
      <dgm:prSet presAssocID="{6790EDAA-B50E-4DED-B992-EE2473746155}" presName="connTx" presStyleLbl="parChTrans1D2" presStyleIdx="5" presStyleCnt="6"/>
      <dgm:spPr/>
      <dgm:t>
        <a:bodyPr/>
        <a:lstStyle/>
        <a:p>
          <a:endParaRPr lang="en-US"/>
        </a:p>
      </dgm:t>
    </dgm:pt>
    <dgm:pt modelId="{67363C11-D603-4DC0-983D-01382E4A55B3}" type="pres">
      <dgm:prSet presAssocID="{6F7D8A40-E0FC-45B9-9138-30073ADD7685}" presName="node" presStyleLbl="node1" presStyleIdx="5" presStyleCnt="6" custScaleX="126126" custScaleY="108159" custRadScaleRad="164477" custRadScaleInc="-15756">
        <dgm:presLayoutVars>
          <dgm:bulletEnabled val="1"/>
        </dgm:presLayoutVars>
      </dgm:prSet>
      <dgm:spPr/>
      <dgm:t>
        <a:bodyPr/>
        <a:lstStyle/>
        <a:p>
          <a:endParaRPr lang="en-US"/>
        </a:p>
      </dgm:t>
    </dgm:pt>
  </dgm:ptLst>
  <dgm:cxnLst>
    <dgm:cxn modelId="{38B57802-AE94-4586-8FC1-03C034E6B746}" type="presOf" srcId="{544BA597-67C2-4CEE-B177-F2E34F0C7070}" destId="{7B664E91-364B-4F6E-807B-8FF3085F446B}" srcOrd="0" destOrd="0" presId="urn:microsoft.com/office/officeart/2005/8/layout/radial1"/>
    <dgm:cxn modelId="{44D1C564-EAAA-4DBE-A5A2-6AF963A70EE6}" srcId="{A0BCC601-677C-4007-B2EC-80252A07AA7D}" destId="{6F7D8A40-E0FC-45B9-9138-30073ADD7685}" srcOrd="5" destOrd="0" parTransId="{6790EDAA-B50E-4DED-B992-EE2473746155}" sibTransId="{D19C7D4D-9A98-4808-B945-93B6F759A028}"/>
    <dgm:cxn modelId="{78F73EDE-3267-4AC3-B6BA-498EF52FD16B}" type="presOf" srcId="{D91ED3FB-5B5F-48BD-826E-0CD2D2CB93F6}" destId="{6489CF11-933E-41AD-980B-D408771354E0}" srcOrd="1" destOrd="0" presId="urn:microsoft.com/office/officeart/2005/8/layout/radial1"/>
    <dgm:cxn modelId="{E65F6F96-15CD-495E-B68B-F47E7B364672}" type="presOf" srcId="{185311E0-A351-467E-BCCB-06B28F635494}" destId="{C795437F-EF73-4DBA-8934-51BF93AC4F02}" srcOrd="0" destOrd="0" presId="urn:microsoft.com/office/officeart/2005/8/layout/radial1"/>
    <dgm:cxn modelId="{6035068C-E150-47CC-97A9-7200FB455307}" type="presOf" srcId="{EF99263F-3940-4B55-9A10-8E90FC54BB54}" destId="{362D62EE-02B6-43B0-9277-E6E91EF9D56E}" srcOrd="1" destOrd="0" presId="urn:microsoft.com/office/officeart/2005/8/layout/radial1"/>
    <dgm:cxn modelId="{0987A8F9-F202-4D97-8DCD-88DA5DF6947C}" type="presOf" srcId="{889753E3-FE6F-4EE9-97C6-3ADCAED8E4A3}" destId="{1F880607-F7F6-4E2A-8BB0-3A8F23AB0A68}" srcOrd="0" destOrd="0" presId="urn:microsoft.com/office/officeart/2005/8/layout/radial1"/>
    <dgm:cxn modelId="{DE508A91-181D-4C71-BA51-18643106AB18}" srcId="{A0BCC601-677C-4007-B2EC-80252A07AA7D}" destId="{185311E0-A351-467E-BCCB-06B28F635494}" srcOrd="0" destOrd="0" parTransId="{EF99263F-3940-4B55-9A10-8E90FC54BB54}" sibTransId="{5CD704AA-1AAF-4E69-B804-1CBD844EA3B4}"/>
    <dgm:cxn modelId="{C311FD08-D3EA-44B5-B9BC-8DDF6963F2EA}" type="presOf" srcId="{889753E3-FE6F-4EE9-97C6-3ADCAED8E4A3}" destId="{8FC9EDC4-7B9B-4CF3-851B-1C7521715D8F}" srcOrd="1" destOrd="0" presId="urn:microsoft.com/office/officeart/2005/8/layout/radial1"/>
    <dgm:cxn modelId="{E7B5C7FC-92A0-4036-BC89-231CCA5FED26}" type="presOf" srcId="{F33DF5BF-3CA8-4F35-89EE-DA9870DA7004}" destId="{4E2F8E8C-866A-4A24-BBB8-5565CCCBB0A7}" srcOrd="0" destOrd="0" presId="urn:microsoft.com/office/officeart/2005/8/layout/radial1"/>
    <dgm:cxn modelId="{DD09D497-9B6E-41B4-94C9-828921788645}" srcId="{A0BCC601-677C-4007-B2EC-80252A07AA7D}" destId="{F33DF5BF-3CA8-4F35-89EE-DA9870DA7004}" srcOrd="4" destOrd="0" parTransId="{889753E3-FE6F-4EE9-97C6-3ADCAED8E4A3}" sibTransId="{2A361C28-0B03-42D8-852E-7DD45E6664D2}"/>
    <dgm:cxn modelId="{B15B0BA6-A3A3-4FBD-88FC-1CDA3BE07CBD}" type="presOf" srcId="{6790EDAA-B50E-4DED-B992-EE2473746155}" destId="{5076D9D4-8D37-49ED-9339-E7D5F898348F}" srcOrd="0" destOrd="0" presId="urn:microsoft.com/office/officeart/2005/8/layout/radial1"/>
    <dgm:cxn modelId="{443C1030-6C7E-480C-AAD5-174EE4222A6C}" type="presOf" srcId="{6F7D8A40-E0FC-45B9-9138-30073ADD7685}" destId="{67363C11-D603-4DC0-983D-01382E4A55B3}" srcOrd="0" destOrd="0" presId="urn:microsoft.com/office/officeart/2005/8/layout/radial1"/>
    <dgm:cxn modelId="{0BBFA0FA-0E34-468C-B780-8CB9156BF732}" srcId="{A0BCC601-677C-4007-B2EC-80252A07AA7D}" destId="{4F564B9F-84A4-47A7-B3C2-5D049F9F2DCD}" srcOrd="2" destOrd="0" parTransId="{544BA597-67C2-4CEE-B177-F2E34F0C7070}" sibTransId="{CEF0E9CF-03A3-40D8-8FD2-0B9B84DE125B}"/>
    <dgm:cxn modelId="{70FF852F-D144-4ADF-AE55-8CBFA565A900}" type="presOf" srcId="{943A08A5-97CC-4F3E-A846-A2D4B7D444E2}" destId="{361F9AD2-BB56-482F-8A41-5878C7E647D0}" srcOrd="0" destOrd="0" presId="urn:microsoft.com/office/officeart/2005/8/layout/radial1"/>
    <dgm:cxn modelId="{8FD114C1-A3A0-4F7E-AAA1-34CDD38CFD8C}" type="presOf" srcId="{7BA73201-D97B-4B8E-933A-8C8F931E9A72}" destId="{0FB9CD0C-168A-4A4C-B471-F6F33B69A880}" srcOrd="0" destOrd="0" presId="urn:microsoft.com/office/officeart/2005/8/layout/radial1"/>
    <dgm:cxn modelId="{AF67F7BC-F1A7-442A-8E07-FE2940A35133}" srcId="{7BA73201-D97B-4B8E-933A-8C8F931E9A72}" destId="{A0BCC601-677C-4007-B2EC-80252A07AA7D}" srcOrd="0" destOrd="0" parTransId="{AE71CE6A-54DC-4EAF-8AAD-364481D0AB57}" sibTransId="{C95C71C5-7F39-4E91-8798-B67935854AA9}"/>
    <dgm:cxn modelId="{D0F791B3-5EB6-4799-A9FA-E68498EB0712}" type="presOf" srcId="{4F564B9F-84A4-47A7-B3C2-5D049F9F2DCD}" destId="{E314F9F1-D5DF-4D45-A3E1-6781EB56D258}" srcOrd="0" destOrd="0" presId="urn:microsoft.com/office/officeart/2005/8/layout/radial1"/>
    <dgm:cxn modelId="{FF50B32D-046E-44E0-A2D2-906019B079A4}" srcId="{A0BCC601-677C-4007-B2EC-80252A07AA7D}" destId="{943A08A5-97CC-4F3E-A846-A2D4B7D444E2}" srcOrd="3" destOrd="0" parTransId="{1C141E95-6894-4940-9209-F6D51F9665EF}" sibTransId="{DDC40EC1-1FEF-4028-B5BF-1A93EF89C98D}"/>
    <dgm:cxn modelId="{2DDBF98B-5265-48B6-8449-4D0160304AB7}" type="presOf" srcId="{6790EDAA-B50E-4DED-B992-EE2473746155}" destId="{D4DF5BF3-C6B6-4893-9189-F8394253CC29}" srcOrd="1" destOrd="0" presId="urn:microsoft.com/office/officeart/2005/8/layout/radial1"/>
    <dgm:cxn modelId="{778E8971-BEA3-4C12-B145-3DD3E6A514AA}" type="presOf" srcId="{1C141E95-6894-4940-9209-F6D51F9665EF}" destId="{7CE71930-3560-4EAA-826B-81C72820F809}" srcOrd="0" destOrd="0" presId="urn:microsoft.com/office/officeart/2005/8/layout/radial1"/>
    <dgm:cxn modelId="{DB602023-840D-46C1-A6FE-B42CD1FC855A}" type="presOf" srcId="{1C141E95-6894-4940-9209-F6D51F9665EF}" destId="{52C929FC-6DF4-4B8E-B6B5-BD0044F9B229}" srcOrd="1" destOrd="0" presId="urn:microsoft.com/office/officeart/2005/8/layout/radial1"/>
    <dgm:cxn modelId="{1F626DAE-C67F-4497-BB31-846193D701EA}" srcId="{A0BCC601-677C-4007-B2EC-80252A07AA7D}" destId="{343B5535-F685-417E-8601-1F128A03F437}" srcOrd="1" destOrd="0" parTransId="{D91ED3FB-5B5F-48BD-826E-0CD2D2CB93F6}" sibTransId="{038F2D35-321E-4AC8-8090-57B99967E61F}"/>
    <dgm:cxn modelId="{797257FE-C26B-4CD0-B39C-8BFA30EF4901}" type="presOf" srcId="{A0BCC601-677C-4007-B2EC-80252A07AA7D}" destId="{C1865BB6-814D-4CC7-ABE0-CFA34F326F38}" srcOrd="0" destOrd="0" presId="urn:microsoft.com/office/officeart/2005/8/layout/radial1"/>
    <dgm:cxn modelId="{2520D798-901B-4957-B3CF-C40D9D864891}" type="presOf" srcId="{544BA597-67C2-4CEE-B177-F2E34F0C7070}" destId="{9BEF2EAF-54B6-42D8-9BF4-BDC87F6FAE5E}" srcOrd="1" destOrd="0" presId="urn:microsoft.com/office/officeart/2005/8/layout/radial1"/>
    <dgm:cxn modelId="{D86D0614-91F8-4082-980E-AB02F46AB5FA}" type="presOf" srcId="{EF99263F-3940-4B55-9A10-8E90FC54BB54}" destId="{F857FFE9-6288-46DE-A917-E7833F0B0120}" srcOrd="0" destOrd="0" presId="urn:microsoft.com/office/officeart/2005/8/layout/radial1"/>
    <dgm:cxn modelId="{E0FF24AC-1286-4567-865D-8FABDF8B8841}" type="presOf" srcId="{D91ED3FB-5B5F-48BD-826E-0CD2D2CB93F6}" destId="{2A290441-1E9A-45E6-A4EF-9A3C5D210F5D}" srcOrd="0" destOrd="0" presId="urn:microsoft.com/office/officeart/2005/8/layout/radial1"/>
    <dgm:cxn modelId="{394365F3-E3EC-4DCA-8334-70A82178A0A1}" type="presOf" srcId="{343B5535-F685-417E-8601-1F128A03F437}" destId="{03337A5D-2855-4BA1-93F4-8D46069F8DC0}" srcOrd="0" destOrd="0" presId="urn:microsoft.com/office/officeart/2005/8/layout/radial1"/>
    <dgm:cxn modelId="{68C22F04-433B-4446-A307-C9B1CDB02F4B}" type="presParOf" srcId="{0FB9CD0C-168A-4A4C-B471-F6F33B69A880}" destId="{C1865BB6-814D-4CC7-ABE0-CFA34F326F38}" srcOrd="0" destOrd="0" presId="urn:microsoft.com/office/officeart/2005/8/layout/radial1"/>
    <dgm:cxn modelId="{14C2E519-B71D-49CD-9FA6-C29951D77000}" type="presParOf" srcId="{0FB9CD0C-168A-4A4C-B471-F6F33B69A880}" destId="{F857FFE9-6288-46DE-A917-E7833F0B0120}" srcOrd="1" destOrd="0" presId="urn:microsoft.com/office/officeart/2005/8/layout/radial1"/>
    <dgm:cxn modelId="{027AA61A-81F0-4144-8499-754901AD9826}" type="presParOf" srcId="{F857FFE9-6288-46DE-A917-E7833F0B0120}" destId="{362D62EE-02B6-43B0-9277-E6E91EF9D56E}" srcOrd="0" destOrd="0" presId="urn:microsoft.com/office/officeart/2005/8/layout/radial1"/>
    <dgm:cxn modelId="{A5D4A205-82BF-4904-8265-35758A50001D}" type="presParOf" srcId="{0FB9CD0C-168A-4A4C-B471-F6F33B69A880}" destId="{C795437F-EF73-4DBA-8934-51BF93AC4F02}" srcOrd="2" destOrd="0" presId="urn:microsoft.com/office/officeart/2005/8/layout/radial1"/>
    <dgm:cxn modelId="{0D229067-B304-4305-A4DB-19A75FFDEB9A}" type="presParOf" srcId="{0FB9CD0C-168A-4A4C-B471-F6F33B69A880}" destId="{2A290441-1E9A-45E6-A4EF-9A3C5D210F5D}" srcOrd="3" destOrd="0" presId="urn:microsoft.com/office/officeart/2005/8/layout/radial1"/>
    <dgm:cxn modelId="{B18E9E88-5578-4CC5-9584-EC9F640A8604}" type="presParOf" srcId="{2A290441-1E9A-45E6-A4EF-9A3C5D210F5D}" destId="{6489CF11-933E-41AD-980B-D408771354E0}" srcOrd="0" destOrd="0" presId="urn:microsoft.com/office/officeart/2005/8/layout/radial1"/>
    <dgm:cxn modelId="{111CD724-2B70-4C83-875D-83F915D6E198}" type="presParOf" srcId="{0FB9CD0C-168A-4A4C-B471-F6F33B69A880}" destId="{03337A5D-2855-4BA1-93F4-8D46069F8DC0}" srcOrd="4" destOrd="0" presId="urn:microsoft.com/office/officeart/2005/8/layout/radial1"/>
    <dgm:cxn modelId="{B080B95E-C4F2-4B87-995B-07F0A3D7A37F}" type="presParOf" srcId="{0FB9CD0C-168A-4A4C-B471-F6F33B69A880}" destId="{7B664E91-364B-4F6E-807B-8FF3085F446B}" srcOrd="5" destOrd="0" presId="urn:microsoft.com/office/officeart/2005/8/layout/radial1"/>
    <dgm:cxn modelId="{3A5C66EE-1118-437C-A92A-4948432FEFD6}" type="presParOf" srcId="{7B664E91-364B-4F6E-807B-8FF3085F446B}" destId="{9BEF2EAF-54B6-42D8-9BF4-BDC87F6FAE5E}" srcOrd="0" destOrd="0" presId="urn:microsoft.com/office/officeart/2005/8/layout/radial1"/>
    <dgm:cxn modelId="{1A240267-75D0-4886-9588-156F8422FAED}" type="presParOf" srcId="{0FB9CD0C-168A-4A4C-B471-F6F33B69A880}" destId="{E314F9F1-D5DF-4D45-A3E1-6781EB56D258}" srcOrd="6" destOrd="0" presId="urn:microsoft.com/office/officeart/2005/8/layout/radial1"/>
    <dgm:cxn modelId="{5FB32480-335A-41A1-A37D-B77169D1CE08}" type="presParOf" srcId="{0FB9CD0C-168A-4A4C-B471-F6F33B69A880}" destId="{7CE71930-3560-4EAA-826B-81C72820F809}" srcOrd="7" destOrd="0" presId="urn:microsoft.com/office/officeart/2005/8/layout/radial1"/>
    <dgm:cxn modelId="{24D8847D-BA29-4071-9B60-8040C8ECB52B}" type="presParOf" srcId="{7CE71930-3560-4EAA-826B-81C72820F809}" destId="{52C929FC-6DF4-4B8E-B6B5-BD0044F9B229}" srcOrd="0" destOrd="0" presId="urn:microsoft.com/office/officeart/2005/8/layout/radial1"/>
    <dgm:cxn modelId="{8E77E8FC-5631-40EC-9F50-9DA4482D5CB9}" type="presParOf" srcId="{0FB9CD0C-168A-4A4C-B471-F6F33B69A880}" destId="{361F9AD2-BB56-482F-8A41-5878C7E647D0}" srcOrd="8" destOrd="0" presId="urn:microsoft.com/office/officeart/2005/8/layout/radial1"/>
    <dgm:cxn modelId="{27F3841C-EB0F-41F9-ACB7-863FE9892F71}" type="presParOf" srcId="{0FB9CD0C-168A-4A4C-B471-F6F33B69A880}" destId="{1F880607-F7F6-4E2A-8BB0-3A8F23AB0A68}" srcOrd="9" destOrd="0" presId="urn:microsoft.com/office/officeart/2005/8/layout/radial1"/>
    <dgm:cxn modelId="{BD32A80E-D10E-42AE-9074-0F8CE21DE145}" type="presParOf" srcId="{1F880607-F7F6-4E2A-8BB0-3A8F23AB0A68}" destId="{8FC9EDC4-7B9B-4CF3-851B-1C7521715D8F}" srcOrd="0" destOrd="0" presId="urn:microsoft.com/office/officeart/2005/8/layout/radial1"/>
    <dgm:cxn modelId="{F5E2D192-2BA5-49A5-9ED3-78D538E65EFA}" type="presParOf" srcId="{0FB9CD0C-168A-4A4C-B471-F6F33B69A880}" destId="{4E2F8E8C-866A-4A24-BBB8-5565CCCBB0A7}" srcOrd="10" destOrd="0" presId="urn:microsoft.com/office/officeart/2005/8/layout/radial1"/>
    <dgm:cxn modelId="{3186753C-F941-4826-9867-FBEDC351ABFE}" type="presParOf" srcId="{0FB9CD0C-168A-4A4C-B471-F6F33B69A880}" destId="{5076D9D4-8D37-49ED-9339-E7D5F898348F}" srcOrd="11" destOrd="0" presId="urn:microsoft.com/office/officeart/2005/8/layout/radial1"/>
    <dgm:cxn modelId="{919D2114-218A-4530-99B6-DAC347579A82}" type="presParOf" srcId="{5076D9D4-8D37-49ED-9339-E7D5F898348F}" destId="{D4DF5BF3-C6B6-4893-9189-F8394253CC29}" srcOrd="0" destOrd="0" presId="urn:microsoft.com/office/officeart/2005/8/layout/radial1"/>
    <dgm:cxn modelId="{7AF353CF-9F64-4A31-A0AC-3892A7F8B7D7}" type="presParOf" srcId="{0FB9CD0C-168A-4A4C-B471-F6F33B69A880}" destId="{67363C11-D603-4DC0-983D-01382E4A55B3}" srcOrd="12"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15439-B1DA-4CB2-8AF2-87EA8450E156}">
      <dsp:nvSpPr>
        <dsp:cNvPr id="0" name=""/>
        <dsp:cNvSpPr/>
      </dsp:nvSpPr>
      <dsp:spPr>
        <a:xfrm>
          <a:off x="617219" y="0"/>
          <a:ext cx="6995160" cy="3149707"/>
        </a:xfrm>
        <a:prstGeom prst="rightArrow">
          <a:avLst/>
        </a:prstGeom>
        <a:solidFill>
          <a:srgbClr val="F8B401"/>
        </a:solidFill>
        <a:ln>
          <a:noFill/>
        </a:ln>
        <a:effectLst/>
      </dsp:spPr>
      <dsp:style>
        <a:lnRef idx="0">
          <a:scrgbClr r="0" g="0" b="0"/>
        </a:lnRef>
        <a:fillRef idx="1">
          <a:scrgbClr r="0" g="0" b="0"/>
        </a:fillRef>
        <a:effectRef idx="0">
          <a:scrgbClr r="0" g="0" b="0"/>
        </a:effectRef>
        <a:fontRef idx="minor"/>
      </dsp:style>
    </dsp:sp>
    <dsp:sp modelId="{6FE5E30D-3E64-4048-B547-11BFA9F21AB1}">
      <dsp:nvSpPr>
        <dsp:cNvPr id="0" name=""/>
        <dsp:cNvSpPr/>
      </dsp:nvSpPr>
      <dsp:spPr>
        <a:xfrm>
          <a:off x="552" y="944912"/>
          <a:ext cx="1965505" cy="125988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Your Good Life</a:t>
          </a:r>
          <a:endParaRPr lang="en-US" sz="2800" kern="1200" dirty="0"/>
        </a:p>
      </dsp:txBody>
      <dsp:txXfrm>
        <a:off x="62054" y="1006414"/>
        <a:ext cx="1842501" cy="1136878"/>
      </dsp:txXfrm>
    </dsp:sp>
    <dsp:sp modelId="{0BE15A6E-048C-4B8A-8BA1-F48B2A48AC64}">
      <dsp:nvSpPr>
        <dsp:cNvPr id="0" name=""/>
        <dsp:cNvSpPr/>
      </dsp:nvSpPr>
      <dsp:spPr>
        <a:xfrm>
          <a:off x="2088215" y="944912"/>
          <a:ext cx="1965505" cy="125988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t>Definitions &amp; Domains</a:t>
          </a:r>
        </a:p>
      </dsp:txBody>
      <dsp:txXfrm>
        <a:off x="2149717" y="1006414"/>
        <a:ext cx="1842501" cy="1136878"/>
      </dsp:txXfrm>
    </dsp:sp>
    <dsp:sp modelId="{A380BF5D-5EF7-44D7-B4BE-2B3035CE806E}">
      <dsp:nvSpPr>
        <dsp:cNvPr id="0" name=""/>
        <dsp:cNvSpPr/>
      </dsp:nvSpPr>
      <dsp:spPr>
        <a:xfrm>
          <a:off x="4175879" y="944912"/>
          <a:ext cx="1965505" cy="125988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t>What Do We Know</a:t>
          </a:r>
        </a:p>
      </dsp:txBody>
      <dsp:txXfrm>
        <a:off x="4237381" y="1006414"/>
        <a:ext cx="1842501" cy="1136878"/>
      </dsp:txXfrm>
    </dsp:sp>
    <dsp:sp modelId="{DF0B7FF4-EF01-4FD7-B6E4-DFD30840EE25}">
      <dsp:nvSpPr>
        <dsp:cNvPr id="0" name=""/>
        <dsp:cNvSpPr/>
      </dsp:nvSpPr>
      <dsp:spPr>
        <a:xfrm>
          <a:off x="6263542" y="944912"/>
          <a:ext cx="1965505" cy="125988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t>Where Do We Go</a:t>
          </a:r>
        </a:p>
      </dsp:txBody>
      <dsp:txXfrm>
        <a:off x="6325044" y="1006414"/>
        <a:ext cx="1842501" cy="1136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65BB6-814D-4CC7-ABE0-CFA34F326F38}">
      <dsp:nvSpPr>
        <dsp:cNvPr id="0" name=""/>
        <dsp:cNvSpPr/>
      </dsp:nvSpPr>
      <dsp:spPr>
        <a:xfrm>
          <a:off x="3079766" y="1008345"/>
          <a:ext cx="1558090" cy="1489180"/>
        </a:xfrm>
        <a:prstGeom prst="ellipse">
          <a:avLst/>
        </a:prstGeom>
        <a:solidFill>
          <a:schemeClr val="accen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Social Inclusion</a:t>
          </a:r>
        </a:p>
      </dsp:txBody>
      <dsp:txXfrm>
        <a:off x="3307943" y="1226430"/>
        <a:ext cx="1101736" cy="1053010"/>
      </dsp:txXfrm>
    </dsp:sp>
    <dsp:sp modelId="{F857FFE9-6288-46DE-A917-E7833F0B0120}">
      <dsp:nvSpPr>
        <dsp:cNvPr id="0" name=""/>
        <dsp:cNvSpPr/>
      </dsp:nvSpPr>
      <dsp:spPr>
        <a:xfrm rot="15967946">
          <a:off x="3777196" y="969553"/>
          <a:ext cx="58799" cy="22019"/>
        </a:xfrm>
        <a:custGeom>
          <a:avLst/>
          <a:gdLst/>
          <a:ahLst/>
          <a:cxnLst/>
          <a:rect l="0" t="0" r="0" b="0"/>
          <a:pathLst>
            <a:path>
              <a:moveTo>
                <a:pt x="0" y="11009"/>
              </a:moveTo>
              <a:lnTo>
                <a:pt x="58799" y="110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805126" y="979092"/>
        <a:ext cx="2939" cy="2939"/>
      </dsp:txXfrm>
    </dsp:sp>
    <dsp:sp modelId="{C795437F-EF73-4DBA-8934-51BF93AC4F02}">
      <dsp:nvSpPr>
        <dsp:cNvPr id="0" name=""/>
        <dsp:cNvSpPr/>
      </dsp:nvSpPr>
      <dsp:spPr>
        <a:xfrm>
          <a:off x="3028655" y="0"/>
          <a:ext cx="1487638" cy="951674"/>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Relationships</a:t>
          </a:r>
          <a:endParaRPr lang="en-US" sz="1400" kern="1200" dirty="0"/>
        </a:p>
      </dsp:txBody>
      <dsp:txXfrm>
        <a:off x="3246515" y="139369"/>
        <a:ext cx="1051918" cy="672936"/>
      </dsp:txXfrm>
    </dsp:sp>
    <dsp:sp modelId="{2A290441-1E9A-45E6-A4EF-9A3C5D210F5D}">
      <dsp:nvSpPr>
        <dsp:cNvPr id="0" name=""/>
        <dsp:cNvSpPr/>
      </dsp:nvSpPr>
      <dsp:spPr>
        <a:xfrm rot="19819404">
          <a:off x="4489336" y="1214856"/>
          <a:ext cx="588809" cy="22019"/>
        </a:xfrm>
        <a:custGeom>
          <a:avLst/>
          <a:gdLst/>
          <a:ahLst/>
          <a:cxnLst/>
          <a:rect l="0" t="0" r="0" b="0"/>
          <a:pathLst>
            <a:path>
              <a:moveTo>
                <a:pt x="0" y="11009"/>
              </a:moveTo>
              <a:lnTo>
                <a:pt x="588809" y="110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69020" y="1211146"/>
        <a:ext cx="29440" cy="29440"/>
      </dsp:txXfrm>
    </dsp:sp>
    <dsp:sp modelId="{03337A5D-2855-4BA1-93F4-8D46069F8DC0}">
      <dsp:nvSpPr>
        <dsp:cNvPr id="0" name=""/>
        <dsp:cNvSpPr/>
      </dsp:nvSpPr>
      <dsp:spPr>
        <a:xfrm>
          <a:off x="4926351" y="326320"/>
          <a:ext cx="1201869" cy="951674"/>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Leisure/</a:t>
          </a:r>
        </a:p>
        <a:p>
          <a:pPr lvl="0" algn="ctr" defTabSz="622300">
            <a:lnSpc>
              <a:spcPct val="90000"/>
            </a:lnSpc>
            <a:spcBef>
              <a:spcPct val="0"/>
            </a:spcBef>
            <a:spcAft>
              <a:spcPct val="35000"/>
            </a:spcAft>
          </a:pPr>
          <a:r>
            <a:rPr lang="en-US" sz="1400" kern="1200" dirty="0"/>
            <a:t>Activities</a:t>
          </a:r>
        </a:p>
      </dsp:txBody>
      <dsp:txXfrm>
        <a:off x="5102361" y="465689"/>
        <a:ext cx="849849" cy="672936"/>
      </dsp:txXfrm>
    </dsp:sp>
    <dsp:sp modelId="{7B664E91-364B-4F6E-807B-8FF3085F446B}">
      <dsp:nvSpPr>
        <dsp:cNvPr id="0" name=""/>
        <dsp:cNvSpPr/>
      </dsp:nvSpPr>
      <dsp:spPr>
        <a:xfrm rot="636030">
          <a:off x="4619018" y="1931571"/>
          <a:ext cx="506211" cy="22019"/>
        </a:xfrm>
        <a:custGeom>
          <a:avLst/>
          <a:gdLst/>
          <a:ahLst/>
          <a:cxnLst/>
          <a:rect l="0" t="0" r="0" b="0"/>
          <a:pathLst>
            <a:path>
              <a:moveTo>
                <a:pt x="0" y="11009"/>
              </a:moveTo>
              <a:lnTo>
                <a:pt x="506211" y="110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59469" y="1929925"/>
        <a:ext cx="25310" cy="25310"/>
      </dsp:txXfrm>
    </dsp:sp>
    <dsp:sp modelId="{E314F9F1-D5DF-4D45-A3E1-6781EB56D258}">
      <dsp:nvSpPr>
        <dsp:cNvPr id="0" name=""/>
        <dsp:cNvSpPr/>
      </dsp:nvSpPr>
      <dsp:spPr>
        <a:xfrm>
          <a:off x="5097018" y="1624523"/>
          <a:ext cx="1406041" cy="9834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Productive Activities</a:t>
          </a:r>
        </a:p>
        <a:p>
          <a:pPr lvl="0" algn="ctr" defTabSz="622300">
            <a:lnSpc>
              <a:spcPct val="90000"/>
            </a:lnSpc>
            <a:spcBef>
              <a:spcPct val="0"/>
            </a:spcBef>
            <a:spcAft>
              <a:spcPct val="35000"/>
            </a:spcAft>
          </a:pPr>
          <a:r>
            <a:rPr lang="en-US" sz="1400" kern="1200"/>
            <a:t>Employment</a:t>
          </a:r>
          <a:endParaRPr lang="en-US" sz="1400" kern="1200" dirty="0"/>
        </a:p>
      </dsp:txBody>
      <dsp:txXfrm>
        <a:off x="5302928" y="1768545"/>
        <a:ext cx="994221" cy="695397"/>
      </dsp:txXfrm>
    </dsp:sp>
    <dsp:sp modelId="{7CE71930-3560-4EAA-826B-81C72820F809}">
      <dsp:nvSpPr>
        <dsp:cNvPr id="0" name=""/>
        <dsp:cNvSpPr/>
      </dsp:nvSpPr>
      <dsp:spPr>
        <a:xfrm rot="3660984">
          <a:off x="4176971" y="2478656"/>
          <a:ext cx="179883" cy="22019"/>
        </a:xfrm>
        <a:custGeom>
          <a:avLst/>
          <a:gdLst/>
          <a:ahLst/>
          <a:cxnLst/>
          <a:rect l="0" t="0" r="0" b="0"/>
          <a:pathLst>
            <a:path>
              <a:moveTo>
                <a:pt x="0" y="11009"/>
              </a:moveTo>
              <a:lnTo>
                <a:pt x="179883" y="110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2415" y="2485169"/>
        <a:ext cx="8994" cy="8994"/>
      </dsp:txXfrm>
    </dsp:sp>
    <dsp:sp modelId="{361F9AD2-BB56-482F-8A41-5878C7E647D0}">
      <dsp:nvSpPr>
        <dsp:cNvPr id="0" name=""/>
        <dsp:cNvSpPr/>
      </dsp:nvSpPr>
      <dsp:spPr>
        <a:xfrm>
          <a:off x="3562489" y="2556365"/>
          <a:ext cx="1955967" cy="8542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Accommodations</a:t>
          </a:r>
          <a:endParaRPr lang="en-US" sz="1400" kern="1200" dirty="0"/>
        </a:p>
      </dsp:txBody>
      <dsp:txXfrm>
        <a:off x="3848934" y="2681474"/>
        <a:ext cx="1383077" cy="604081"/>
      </dsp:txXfrm>
    </dsp:sp>
    <dsp:sp modelId="{1F880607-F7F6-4E2A-8BB0-3A8F23AB0A68}">
      <dsp:nvSpPr>
        <dsp:cNvPr id="0" name=""/>
        <dsp:cNvSpPr/>
      </dsp:nvSpPr>
      <dsp:spPr>
        <a:xfrm rot="9721692">
          <a:off x="2791787" y="2033297"/>
          <a:ext cx="337542" cy="22019"/>
        </a:xfrm>
        <a:custGeom>
          <a:avLst/>
          <a:gdLst/>
          <a:ahLst/>
          <a:cxnLst/>
          <a:rect l="0" t="0" r="0" b="0"/>
          <a:pathLst>
            <a:path>
              <a:moveTo>
                <a:pt x="0" y="11009"/>
              </a:moveTo>
              <a:lnTo>
                <a:pt x="337542" y="110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952120" y="2035868"/>
        <a:ext cx="16877" cy="16877"/>
      </dsp:txXfrm>
    </dsp:sp>
    <dsp:sp modelId="{4E2F8E8C-866A-4A24-BBB8-5565CCCBB0A7}">
      <dsp:nvSpPr>
        <dsp:cNvPr id="0" name=""/>
        <dsp:cNvSpPr/>
      </dsp:nvSpPr>
      <dsp:spPr>
        <a:xfrm>
          <a:off x="1552791" y="1686664"/>
          <a:ext cx="1281876" cy="1212766"/>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Supports (formal &amp; informal)</a:t>
          </a:r>
          <a:endParaRPr lang="en-US" sz="1400" kern="1200" dirty="0"/>
        </a:p>
      </dsp:txBody>
      <dsp:txXfrm>
        <a:off x="1740517" y="1864269"/>
        <a:ext cx="906424" cy="857556"/>
      </dsp:txXfrm>
    </dsp:sp>
    <dsp:sp modelId="{5076D9D4-8D37-49ED-9339-E7D5F898348F}">
      <dsp:nvSpPr>
        <dsp:cNvPr id="0" name=""/>
        <dsp:cNvSpPr/>
      </dsp:nvSpPr>
      <dsp:spPr>
        <a:xfrm rot="12316392">
          <a:off x="2509683" y="1266283"/>
          <a:ext cx="683358" cy="22019"/>
        </a:xfrm>
        <a:custGeom>
          <a:avLst/>
          <a:gdLst/>
          <a:ahLst/>
          <a:cxnLst/>
          <a:rect l="0" t="0" r="0" b="0"/>
          <a:pathLst>
            <a:path>
              <a:moveTo>
                <a:pt x="0" y="11009"/>
              </a:moveTo>
              <a:lnTo>
                <a:pt x="683358" y="110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34278" y="1260209"/>
        <a:ext cx="34167" cy="34167"/>
      </dsp:txXfrm>
    </dsp:sp>
    <dsp:sp modelId="{67363C11-D603-4DC0-983D-01382E4A55B3}">
      <dsp:nvSpPr>
        <dsp:cNvPr id="0" name=""/>
        <dsp:cNvSpPr/>
      </dsp:nvSpPr>
      <dsp:spPr>
        <a:xfrm>
          <a:off x="1416491" y="368541"/>
          <a:ext cx="1200308" cy="102932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Accepted as  an Individual</a:t>
          </a:r>
        </a:p>
      </dsp:txBody>
      <dsp:txXfrm>
        <a:off x="1592272" y="519282"/>
        <a:ext cx="848746" cy="72783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DC353-E5A7-4F3C-B814-4C521941810D}" type="datetimeFigureOut">
              <a:rPr lang="en-US" smtClean="0"/>
              <a:t>6/23/2020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96F69-7BAC-477C-8F39-96999F648150}" type="slidenum">
              <a:rPr lang="en-US" smtClean="0"/>
              <a:t>‹#›</a:t>
            </a:fld>
            <a:endParaRPr lang="en-US"/>
          </a:p>
        </p:txBody>
      </p:sp>
    </p:spTree>
    <p:extLst>
      <p:ext uri="{BB962C8B-B14F-4D97-AF65-F5344CB8AC3E}">
        <p14:creationId xmlns:p14="http://schemas.microsoft.com/office/powerpoint/2010/main" val="79452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sp>
        <p:nvSpPr>
          <p:cNvPr id="2" name="Title 1"/>
          <p:cNvSpPr>
            <a:spLocks noGrp="1"/>
          </p:cNvSpPr>
          <p:nvPr>
            <p:ph type="ctrTitle" hasCustomPrompt="1"/>
          </p:nvPr>
        </p:nvSpPr>
        <p:spPr>
          <a:xfrm>
            <a:off x="685800" y="1104900"/>
            <a:ext cx="7772400" cy="579438"/>
          </a:xfrm>
        </p:spPr>
        <p:txBody>
          <a:bodyPr/>
          <a:lstStyle>
            <a:lvl1pPr>
              <a:defRPr baseline="0"/>
            </a:lvl1pPr>
          </a:lstStyle>
          <a:p>
            <a:r>
              <a:rPr lang="en-US" dirty="0"/>
              <a:t>Click to edit title</a:t>
            </a:r>
          </a:p>
        </p:txBody>
      </p:sp>
      <p:sp>
        <p:nvSpPr>
          <p:cNvPr id="3" name="Subtitle 2"/>
          <p:cNvSpPr>
            <a:spLocks noGrp="1"/>
          </p:cNvSpPr>
          <p:nvPr>
            <p:ph type="subTitle" idx="1" hasCustomPrompt="1"/>
          </p:nvPr>
        </p:nvSpPr>
        <p:spPr>
          <a:xfrm>
            <a:off x="1193800" y="3048000"/>
            <a:ext cx="6400800" cy="9271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pic>
        <p:nvPicPr>
          <p:cNvPr id="8" name="Picture 7" descr="PPT_BG_new.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1804416"/>
          </a:xfrm>
          <a:prstGeom prst="rect">
            <a:avLst/>
          </a:prstGeom>
        </p:spPr>
      </p:pic>
      <p:pic>
        <p:nvPicPr>
          <p:cNvPr id="9" name="Picture 8"/>
          <p:cNvPicPr>
            <a:picLocks noChangeAspect="1"/>
          </p:cNvPicPr>
          <p:nvPr userDrawn="1"/>
        </p:nvPicPr>
        <p:blipFill>
          <a:blip r:embed="rId3"/>
          <a:stretch>
            <a:fillRect/>
          </a:stretch>
        </p:blipFill>
        <p:spPr>
          <a:xfrm>
            <a:off x="787400" y="857076"/>
            <a:ext cx="2590800" cy="686147"/>
          </a:xfrm>
          <a:prstGeom prst="rect">
            <a:avLst/>
          </a:prstGeom>
        </p:spPr>
      </p:pic>
    </p:spTree>
    <p:extLst>
      <p:ext uri="{BB962C8B-B14F-4D97-AF65-F5344CB8AC3E}">
        <p14:creationId xmlns:p14="http://schemas.microsoft.com/office/powerpoint/2010/main" val="1964283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BA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4800" y="1289050"/>
            <a:ext cx="7772400" cy="1101725"/>
          </a:xfrm>
        </p:spPr>
        <p:txBody>
          <a:bodyPr/>
          <a:lstStyle/>
          <a:p>
            <a:r>
              <a:rPr lang="en-US" dirty="0"/>
              <a:t>Click to edit Master title style</a:t>
            </a:r>
          </a:p>
        </p:txBody>
      </p:sp>
      <p:sp>
        <p:nvSpPr>
          <p:cNvPr id="3" name="Subtitle 2"/>
          <p:cNvSpPr>
            <a:spLocks noGrp="1"/>
          </p:cNvSpPr>
          <p:nvPr>
            <p:ph type="subTitle" idx="1"/>
          </p:nvPr>
        </p:nvSpPr>
        <p:spPr>
          <a:xfrm>
            <a:off x="2286000" y="26733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A78B1276-2113-DD48-874F-9EB51D612020}" type="slidenum">
              <a:rPr lang="en-US" smtClean="0"/>
              <a:t>‹#›</a:t>
            </a:fld>
            <a:endParaRPr lang="en-US"/>
          </a:p>
        </p:txBody>
      </p:sp>
      <p:sp>
        <p:nvSpPr>
          <p:cNvPr id="13" name="Rectangle 12"/>
          <p:cNvSpPr/>
          <p:nvPr userDrawn="1"/>
        </p:nvSpPr>
        <p:spPr>
          <a:xfrm>
            <a:off x="393700" y="4330700"/>
            <a:ext cx="3467100" cy="711200"/>
          </a:xfrm>
          <a:prstGeom prst="rect">
            <a:avLst/>
          </a:prstGeom>
          <a:solidFill>
            <a:srgbClr val="FFBA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vcu-ppt-cover.eps"/>
          <p:cNvPicPr>
            <a:picLocks noChangeAspect="1"/>
          </p:cNvPicPr>
          <p:nvPr userDrawn="1"/>
        </p:nvPicPr>
        <p:blipFill rotWithShape="1">
          <a:blip r:embed="rId2">
            <a:extLst>
              <a:ext uri="{28A0092B-C50C-407E-A947-70E740481C1C}">
                <a14:useLocalDpi xmlns:a14="http://schemas.microsoft.com/office/drawing/2010/main" val="0"/>
              </a:ext>
            </a:extLst>
          </a:blip>
          <a:srcRect r="74722"/>
          <a:stretch/>
        </p:blipFill>
        <p:spPr>
          <a:xfrm>
            <a:off x="0" y="0"/>
            <a:ext cx="2311400" cy="5143500"/>
          </a:xfrm>
          <a:prstGeom prst="rect">
            <a:avLst/>
          </a:prstGeom>
        </p:spPr>
      </p:pic>
    </p:spTree>
    <p:extLst>
      <p:ext uri="{BB962C8B-B14F-4D97-AF65-F5344CB8AC3E}">
        <p14:creationId xmlns:p14="http://schemas.microsoft.com/office/powerpoint/2010/main" val="3873631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138243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3534001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1179841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973191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171059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368913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680307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55866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17873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pic>
        <p:nvPicPr>
          <p:cNvPr id="5" name="Picture 4"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576807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3462406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231181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39905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2803328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718632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4206847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441413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4229713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22"/>
            <a:ext cx="7772400" cy="1102519"/>
          </a:xfrm>
          <a:prstGeom prst="rect">
            <a:avLst/>
          </a:prstGeom>
        </p:spPr>
        <p:txBody>
          <a:bodyPr/>
          <a:lstStyle>
            <a:lvl1pPr algn="l">
              <a:defRPr/>
            </a:lvl1pPr>
          </a:lstStyle>
          <a:p>
            <a:r>
              <a:rPr lang="en-US" dirty="0"/>
              <a:t>Click to edit section name</a:t>
            </a:r>
          </a:p>
        </p:txBody>
      </p:sp>
      <p:sp>
        <p:nvSpPr>
          <p:cNvPr id="3" name="Subtitle 2"/>
          <p:cNvSpPr>
            <a:spLocks noGrp="1"/>
          </p:cNvSpPr>
          <p:nvPr>
            <p:ph type="subTitle" idx="1" hasCustomPrompt="1"/>
          </p:nvPr>
        </p:nvSpPr>
        <p:spPr>
          <a:xfrm>
            <a:off x="685800" y="2520950"/>
            <a:ext cx="6400800" cy="131445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section subtitle</a:t>
            </a:r>
          </a:p>
        </p:txBody>
      </p:sp>
    </p:spTree>
    <p:extLst>
      <p:ext uri="{BB962C8B-B14F-4D97-AF65-F5344CB8AC3E}">
        <p14:creationId xmlns:p14="http://schemas.microsoft.com/office/powerpoint/2010/main" val="376735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pic>
        <p:nvPicPr>
          <p:cNvPr id="5" name="Picture 4"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63302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pic>
        <p:nvPicPr>
          <p:cNvPr id="6" name="Picture 5"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15019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3702177-48E0-5046-8D69-4DF494A82DFD}" type="slidenum">
              <a:rPr lang="en-US" smtClean="0"/>
              <a:t>‹#›</a:t>
            </a:fld>
            <a:endParaRPr lang="en-US"/>
          </a:p>
        </p:txBody>
      </p:sp>
      <p:pic>
        <p:nvPicPr>
          <p:cNvPr id="8" name="Picture 7"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308614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3702177-48E0-5046-8D69-4DF494A82DFD}" type="slidenum">
              <a:rPr lang="en-US" smtClean="0"/>
              <a:t>‹#›</a:t>
            </a:fld>
            <a:endParaRPr lang="en-US"/>
          </a:p>
        </p:txBody>
      </p:sp>
      <p:pic>
        <p:nvPicPr>
          <p:cNvPr id="4" name="Picture 3"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14063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702177-48E0-5046-8D69-4DF494A82DFD}" type="slidenum">
              <a:rPr lang="en-US" smtClean="0"/>
              <a:t>‹#›</a:t>
            </a:fld>
            <a:endParaRPr lang="en-US"/>
          </a:p>
        </p:txBody>
      </p:sp>
      <p:pic>
        <p:nvPicPr>
          <p:cNvPr id="3" name="Picture 2"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433624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pic>
        <p:nvPicPr>
          <p:cNvPr id="6" name="Picture 5"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15420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pic>
        <p:nvPicPr>
          <p:cNvPr id="6" name="Picture 5"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80430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6.emf"/><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3702177-48E0-5046-8D69-4DF494A82DFD}" type="slidenum">
              <a:rPr lang="en-US" smtClean="0"/>
              <a:t>‹#›</a:t>
            </a:fld>
            <a:endParaRPr lang="en-US"/>
          </a:p>
        </p:txBody>
      </p:sp>
    </p:spTree>
    <p:extLst>
      <p:ext uri="{BB962C8B-B14F-4D97-AF65-F5344CB8AC3E}">
        <p14:creationId xmlns:p14="http://schemas.microsoft.com/office/powerpoint/2010/main" val="8684262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8B1276-2113-DD48-874F-9EB51D612020}" type="slidenum">
              <a:rPr lang="en-US" smtClean="0"/>
              <a:t>‹#›</a:t>
            </a:fld>
            <a:endParaRPr lang="en-US"/>
          </a:p>
        </p:txBody>
      </p:sp>
      <p:pic>
        <p:nvPicPr>
          <p:cNvPr id="7" name="Picture 6"/>
          <p:cNvPicPr>
            <a:picLocks noChangeAspect="1"/>
          </p:cNvPicPr>
          <p:nvPr userDrawn="1"/>
        </p:nvPicPr>
        <p:blipFill>
          <a:blip r:embed="rId11"/>
          <a:stretch>
            <a:fillRect/>
          </a:stretch>
        </p:blipFill>
        <p:spPr>
          <a:xfrm>
            <a:off x="457200" y="4613451"/>
            <a:ext cx="2896105" cy="378362"/>
          </a:xfrm>
          <a:prstGeom prst="rect">
            <a:avLst/>
          </a:prstGeom>
        </p:spPr>
      </p:pic>
    </p:spTree>
    <p:extLst>
      <p:ext uri="{BB962C8B-B14F-4D97-AF65-F5344CB8AC3E}">
        <p14:creationId xmlns:p14="http://schemas.microsoft.com/office/powerpoint/2010/main" val="176327959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C1B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C5FCBA1-D260-4644-934C-0622A911E84D}" type="slidenum">
              <a:rPr lang="en-US" smtClean="0"/>
              <a:t>‹#›</a:t>
            </a:fld>
            <a:endParaRPr lang="en-US"/>
          </a:p>
        </p:txBody>
      </p:sp>
      <p:pic>
        <p:nvPicPr>
          <p:cNvPr id="7" name="Picture 6" descr="vcu-ppt-footer-gray.eps"/>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 y="4369499"/>
            <a:ext cx="5905266" cy="795528"/>
          </a:xfrm>
          <a:prstGeom prst="rect">
            <a:avLst/>
          </a:prstGeom>
        </p:spPr>
      </p:pic>
    </p:spTree>
    <p:extLst>
      <p:ext uri="{BB962C8B-B14F-4D97-AF65-F5344CB8AC3E}">
        <p14:creationId xmlns:p14="http://schemas.microsoft.com/office/powerpoint/2010/main" val="29856059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279400" y="4466136"/>
            <a:ext cx="2950464" cy="385463"/>
          </a:xfrm>
          <a:prstGeom prst="rect">
            <a:avLst/>
          </a:prstGeom>
        </p:spPr>
      </p:pic>
    </p:spTree>
    <p:extLst>
      <p:ext uri="{BB962C8B-B14F-4D97-AF65-F5344CB8AC3E}">
        <p14:creationId xmlns:p14="http://schemas.microsoft.com/office/powerpoint/2010/main" val="733715945"/>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457200" rtl="0" eaLnBrk="1" latinLnBrk="0" hangingPunct="1">
        <a:spcBef>
          <a:spcPct val="0"/>
        </a:spcBef>
        <a:buNone/>
        <a:defRPr sz="4000" kern="1200">
          <a:solidFill>
            <a:srgbClr val="FFBA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video" Target="https://www.youtube.com/embed/-dDncN1VzwI" TargetMode="Externa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video" Target="https://www.youtube.com/embed/1h--yrBrwMc" TargetMode="Externa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0855"/>
            <a:ext cx="9144000" cy="1688019"/>
          </a:xfrm>
        </p:spPr>
        <p:txBody>
          <a:bodyPr>
            <a:noAutofit/>
          </a:bodyPr>
          <a:lstStyle/>
          <a:p>
            <a:r>
              <a:rPr lang="en-US" sz="3600" b="1" dirty="0">
                <a:latin typeface="Arial" panose="020B0604020202020204" pitchFamily="34" charset="0"/>
                <a:cs typeface="Arial" panose="020B0604020202020204" pitchFamily="34" charset="0"/>
              </a:rPr>
              <a:t>Having a Life:</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Social Inclusion </a:t>
            </a:r>
            <a:r>
              <a:rPr lang="en-US" sz="3600" b="1">
                <a:latin typeface="Arial" panose="020B0604020202020204" pitchFamily="34" charset="0"/>
                <a:cs typeface="Arial" panose="020B0604020202020204" pitchFamily="34" charset="0"/>
              </a:rPr>
              <a:t>for People </a:t>
            </a:r>
            <a:r>
              <a:rPr lang="en-US" sz="3600" b="1" dirty="0">
                <a:latin typeface="Arial" panose="020B0604020202020204" pitchFamily="34" charset="0"/>
                <a:cs typeface="Arial" panose="020B0604020202020204" pitchFamily="34" charset="0"/>
              </a:rPr>
              <a:t>with IDD</a:t>
            </a:r>
          </a:p>
        </p:txBody>
      </p:sp>
      <p:sp>
        <p:nvSpPr>
          <p:cNvPr id="3" name="Subtitle 2"/>
          <p:cNvSpPr>
            <a:spLocks noGrp="1"/>
          </p:cNvSpPr>
          <p:nvPr>
            <p:ph type="subTitle" idx="1"/>
          </p:nvPr>
        </p:nvSpPr>
        <p:spPr>
          <a:xfrm>
            <a:off x="1" y="3508872"/>
            <a:ext cx="9144000" cy="1339753"/>
          </a:xfrm>
        </p:spPr>
        <p:txBody>
          <a:bodyPr>
            <a:normAutofit/>
          </a:bodyPr>
          <a:lstStyle/>
          <a:p>
            <a:r>
              <a:rPr lang="en-US" sz="1400" b="1" dirty="0">
                <a:latin typeface="Arial" panose="020B0604020202020204" pitchFamily="34" charset="0"/>
                <a:cs typeface="Arial" panose="020B0604020202020204" pitchFamily="34" charset="0"/>
              </a:rPr>
              <a:t>Matthew Bogenschutz, Ph.D.</a:t>
            </a:r>
          </a:p>
          <a:p>
            <a:r>
              <a:rPr lang="en-US" sz="1400" b="1" dirty="0">
                <a:latin typeface="Arial" panose="020B0604020202020204" pitchFamily="34" charset="0"/>
                <a:cs typeface="Arial" panose="020B0604020202020204" pitchFamily="34" charset="0"/>
              </a:rPr>
              <a:t>Virginia Commonwealth University</a:t>
            </a:r>
          </a:p>
          <a:p>
            <a:r>
              <a:rPr lang="en-US" sz="1400" b="1" dirty="0" smtClean="0">
                <a:latin typeface="Arial" panose="020B0604020202020204" pitchFamily="34" charset="0"/>
                <a:cs typeface="Arial" panose="020B0604020202020204" pitchFamily="34" charset="0"/>
              </a:rPr>
              <a:t>School of Social Work</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&amp; Virginia LEND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7234" y="4331164"/>
            <a:ext cx="406400" cy="406400"/>
          </a:xfrm>
          <a:prstGeom prst="rect">
            <a:avLst/>
          </a:prstGeom>
        </p:spPr>
      </p:pic>
    </p:spTree>
    <p:extLst>
      <p:ext uri="{BB962C8B-B14F-4D97-AF65-F5344CB8AC3E}">
        <p14:creationId xmlns:p14="http://schemas.microsoft.com/office/powerpoint/2010/main" val="4132611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Measuring Social Inclusion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t>In the absence of an agreed upon way to define inclusion, measurement is difficult. Often, the following factors are considered:</a:t>
            </a:r>
          </a:p>
          <a:p>
            <a:pPr lvl="1"/>
            <a:r>
              <a:rPr lang="en-US" dirty="0"/>
              <a:t>Number of times in the community per week/month</a:t>
            </a:r>
          </a:p>
          <a:p>
            <a:pPr lvl="1"/>
            <a:r>
              <a:rPr lang="en-US" dirty="0"/>
              <a:t>Who did the activity happen with (staff, friend with IDD, friend without IDD, family, etc.)</a:t>
            </a:r>
          </a:p>
          <a:p>
            <a:pPr lvl="1"/>
            <a:r>
              <a:rPr lang="en-US" dirty="0"/>
              <a:t>How much choice a person had about the activity</a:t>
            </a:r>
          </a:p>
          <a:p>
            <a:r>
              <a:rPr lang="en-US" dirty="0"/>
              <a:t>But there’s no consensus on measuring SI, making it difficult to draw good research conclusions based on interventions… we don’t really know how we’re doing to support social inclusion.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4594623"/>
            <a:ext cx="406400" cy="406400"/>
          </a:xfrm>
          <a:prstGeom prst="rect">
            <a:avLst/>
          </a:prstGeom>
        </p:spPr>
      </p:pic>
    </p:spTree>
    <p:extLst>
      <p:ext uri="{BB962C8B-B14F-4D97-AF65-F5344CB8AC3E}">
        <p14:creationId xmlns:p14="http://schemas.microsoft.com/office/powerpoint/2010/main" val="733900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All of this Mean?</a:t>
            </a:r>
          </a:p>
        </p:txBody>
      </p:sp>
      <p:sp>
        <p:nvSpPr>
          <p:cNvPr id="3" name="Content Placeholder 2"/>
          <p:cNvSpPr>
            <a:spLocks noGrp="1"/>
          </p:cNvSpPr>
          <p:nvPr>
            <p:ph idx="1"/>
          </p:nvPr>
        </p:nvSpPr>
        <p:spPr/>
        <p:txBody>
          <a:bodyPr>
            <a:normAutofit/>
          </a:bodyPr>
          <a:lstStyle/>
          <a:p>
            <a:r>
              <a:rPr lang="en-US" dirty="0"/>
              <a:t>These dimensions of social inclusion are not just an academic matter… they matter to people with IDD.</a:t>
            </a:r>
          </a:p>
          <a:p>
            <a:r>
              <a:rPr lang="en-US" dirty="0"/>
              <a:t>Let’s listen to one person’s description of what social inclusion means for him.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4648974"/>
            <a:ext cx="406400" cy="406400"/>
          </a:xfrm>
          <a:prstGeom prst="rect">
            <a:avLst/>
          </a:prstGeom>
        </p:spPr>
      </p:pic>
    </p:spTree>
    <p:extLst>
      <p:ext uri="{BB962C8B-B14F-4D97-AF65-F5344CB8AC3E}">
        <p14:creationId xmlns:p14="http://schemas.microsoft.com/office/powerpoint/2010/main" val="428302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8B61C-3038-4F11-AC2A-4ABC93397A0D}"/>
              </a:ext>
            </a:extLst>
          </p:cNvPr>
          <p:cNvSpPr>
            <a:spLocks noGrp="1"/>
          </p:cNvSpPr>
          <p:nvPr>
            <p:ph type="title"/>
          </p:nvPr>
        </p:nvSpPr>
        <p:spPr>
          <a:xfrm>
            <a:off x="457200" y="0"/>
            <a:ext cx="8229600" cy="857250"/>
          </a:xfrm>
        </p:spPr>
        <p:txBody>
          <a:bodyPr>
            <a:normAutofit fontScale="90000"/>
          </a:bodyPr>
          <a:lstStyle/>
          <a:p>
            <a:r>
              <a:rPr lang="en-US" dirty="0"/>
              <a:t/>
            </a:r>
            <a:br>
              <a:rPr lang="en-US" dirty="0"/>
            </a:br>
            <a:r>
              <a:rPr lang="en-US" dirty="0"/>
              <a:t>Hunter Sargent</a:t>
            </a:r>
            <a:br>
              <a:rPr lang="en-US" dirty="0"/>
            </a:br>
            <a:endParaRPr lang="en-US" dirty="0"/>
          </a:p>
        </p:txBody>
      </p:sp>
      <p:pic>
        <p:nvPicPr>
          <p:cNvPr id="3" name="Online Media 2">
            <a:hlinkClick r:id="" action="ppaction://media"/>
            <a:extLst>
              <a:ext uri="{FF2B5EF4-FFF2-40B4-BE49-F238E27FC236}">
                <a16:creationId xmlns:a16="http://schemas.microsoft.com/office/drawing/2014/main" id="{0E9CA2AE-30B2-4142-B65F-AB388BCF16EF}"/>
              </a:ext>
            </a:extLst>
          </p:cNvPr>
          <p:cNvPicPr>
            <a:picLocks noRot="1" noChangeAspect="1"/>
          </p:cNvPicPr>
          <p:nvPr>
            <a:videoFile r:link="rId1"/>
          </p:nvPr>
        </p:nvPicPr>
        <p:blipFill>
          <a:blip r:embed="rId5"/>
          <a:stretch>
            <a:fillRect/>
          </a:stretch>
        </p:blipFill>
        <p:spPr>
          <a:xfrm>
            <a:off x="1425943" y="802093"/>
            <a:ext cx="6292113" cy="3539313"/>
          </a:xfrm>
          <a:prstGeom prst="rect">
            <a:avLst/>
          </a:prstGeom>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8566" y="4626672"/>
            <a:ext cx="406400" cy="406400"/>
          </a:xfrm>
          <a:prstGeom prst="rect">
            <a:avLst/>
          </a:prstGeom>
        </p:spPr>
      </p:pic>
    </p:spTree>
    <p:extLst>
      <p:ext uri="{BB962C8B-B14F-4D97-AF65-F5344CB8AC3E}">
        <p14:creationId xmlns:p14="http://schemas.microsoft.com/office/powerpoint/2010/main" val="1637971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 we Know about Social Inclusion for People with IDD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5902" y="4576491"/>
            <a:ext cx="406400" cy="406400"/>
          </a:xfrm>
          <a:prstGeom prst="rect">
            <a:avLst/>
          </a:prstGeom>
        </p:spPr>
      </p:pic>
    </p:spTree>
    <p:extLst>
      <p:ext uri="{BB962C8B-B14F-4D97-AF65-F5344CB8AC3E}">
        <p14:creationId xmlns:p14="http://schemas.microsoft.com/office/powerpoint/2010/main" val="2531751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Relationships: Friendship</a:t>
            </a:r>
          </a:p>
        </p:txBody>
      </p:sp>
      <p:sp>
        <p:nvSpPr>
          <p:cNvPr id="3" name="Content Placeholder 2"/>
          <p:cNvSpPr>
            <a:spLocks noGrp="1"/>
          </p:cNvSpPr>
          <p:nvPr>
            <p:ph idx="1"/>
          </p:nvPr>
        </p:nvSpPr>
        <p:spPr/>
        <p:txBody>
          <a:bodyPr>
            <a:normAutofit fontScale="70000" lnSpcReduction="20000"/>
          </a:bodyPr>
          <a:lstStyle/>
          <a:p>
            <a:r>
              <a:rPr lang="en-US" dirty="0"/>
              <a:t>Social networks of people with IDD tend to be small and dominated by staff, family, and other people with IDD:</a:t>
            </a:r>
          </a:p>
          <a:p>
            <a:pPr lvl="1"/>
            <a:r>
              <a:rPr lang="en-US" dirty="0"/>
              <a:t>Median network size is 2. Only 30% have a person who is not staff, family or another person with IDD in their network </a:t>
            </a:r>
            <a:r>
              <a:rPr lang="en-US" sz="1700" dirty="0"/>
              <a:t>(Robertson et al., 2001)</a:t>
            </a:r>
          </a:p>
          <a:p>
            <a:pPr lvl="1"/>
            <a:r>
              <a:rPr lang="en-US" dirty="0"/>
              <a:t>On average, a person with IDD had only two engagements with a friend in a two week period – none typically with someone w/o IDD </a:t>
            </a:r>
            <a:r>
              <a:rPr lang="en-US" sz="1700" dirty="0"/>
              <a:t>(Emerson &amp; </a:t>
            </a:r>
            <a:r>
              <a:rPr lang="en-US" sz="1700" dirty="0" err="1"/>
              <a:t>McVilly</a:t>
            </a:r>
            <a:r>
              <a:rPr lang="en-US" sz="1700" dirty="0"/>
              <a:t>, 2004)</a:t>
            </a:r>
          </a:p>
          <a:p>
            <a:pPr lvl="1"/>
            <a:r>
              <a:rPr lang="en-US" dirty="0"/>
              <a:t>Average network size is 22. Only 11% were friends w/o IDD </a:t>
            </a:r>
            <a:r>
              <a:rPr lang="en-US" sz="1700" dirty="0"/>
              <a:t>(Forrester-Jones et al., 2006)</a:t>
            </a:r>
          </a:p>
          <a:p>
            <a:pPr lvl="1"/>
            <a:r>
              <a:rPr lang="en-US" dirty="0"/>
              <a:t>Social networks of people with IDD are small even when compared with people with physical disabilities </a:t>
            </a:r>
            <a:r>
              <a:rPr lang="en-US" sz="1700" dirty="0"/>
              <a:t>(</a:t>
            </a:r>
            <a:r>
              <a:rPr lang="en-US" sz="1700" dirty="0" err="1"/>
              <a:t>Lippold</a:t>
            </a:r>
            <a:r>
              <a:rPr lang="en-US" sz="1700" dirty="0"/>
              <a:t> &amp; Burns, 2009)</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8565" y="4594623"/>
            <a:ext cx="406400" cy="406400"/>
          </a:xfrm>
          <a:prstGeom prst="rect">
            <a:avLst/>
          </a:prstGeom>
        </p:spPr>
      </p:pic>
    </p:spTree>
    <p:extLst>
      <p:ext uri="{BB962C8B-B14F-4D97-AF65-F5344CB8AC3E}">
        <p14:creationId xmlns:p14="http://schemas.microsoft.com/office/powerpoint/2010/main" val="649670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Relationships: Friendship</a:t>
            </a:r>
          </a:p>
        </p:txBody>
      </p:sp>
      <p:sp>
        <p:nvSpPr>
          <p:cNvPr id="3" name="Content Placeholder 2"/>
          <p:cNvSpPr>
            <a:spLocks noGrp="1"/>
          </p:cNvSpPr>
          <p:nvPr>
            <p:ph idx="1"/>
          </p:nvPr>
        </p:nvSpPr>
        <p:spPr/>
        <p:txBody>
          <a:bodyPr>
            <a:normAutofit fontScale="85000" lnSpcReduction="20000"/>
          </a:bodyPr>
          <a:lstStyle/>
          <a:p>
            <a:r>
              <a:rPr lang="en-US" dirty="0"/>
              <a:t>Studies in the UK </a:t>
            </a:r>
            <a:r>
              <a:rPr lang="en-US" sz="1600" dirty="0"/>
              <a:t>(Forrester-Jones, 2007) </a:t>
            </a:r>
            <a:r>
              <a:rPr lang="en-US" dirty="0"/>
              <a:t>and Ireland </a:t>
            </a:r>
            <a:r>
              <a:rPr lang="en-US" sz="1600" dirty="0"/>
              <a:t>(</a:t>
            </a:r>
            <a:r>
              <a:rPr lang="en-US" sz="1600" dirty="0" err="1"/>
              <a:t>McConkey</a:t>
            </a:r>
            <a:r>
              <a:rPr lang="en-US" sz="1600" dirty="0"/>
              <a:t>, 2007) </a:t>
            </a:r>
            <a:r>
              <a:rPr lang="en-US" dirty="0"/>
              <a:t>revealed better social inclusion among people living in community settings, when compared to large aggregate settings.</a:t>
            </a:r>
          </a:p>
          <a:p>
            <a:r>
              <a:rPr lang="en-US" dirty="0"/>
              <a:t>Direct support professionals are essential to supporting social inclusion, but we know:</a:t>
            </a:r>
          </a:p>
          <a:p>
            <a:pPr lvl="1"/>
            <a:r>
              <a:rPr lang="en-US" sz="2400" dirty="0"/>
              <a:t>DSPs rate care tasks as more important than social tasks </a:t>
            </a:r>
            <a:r>
              <a:rPr lang="en-US" sz="1600" dirty="0"/>
              <a:t>(</a:t>
            </a:r>
            <a:r>
              <a:rPr lang="en-US" sz="1600" dirty="0" err="1"/>
              <a:t>McConkey</a:t>
            </a:r>
            <a:r>
              <a:rPr lang="en-US" sz="1600" dirty="0"/>
              <a:t> &amp; Collins, 2010)</a:t>
            </a:r>
          </a:p>
          <a:p>
            <a:pPr lvl="1"/>
            <a:r>
              <a:rPr lang="en-US" sz="2400" dirty="0"/>
              <a:t>Group homes with staff-centered cultures tend to have poor inclusion outcomes </a:t>
            </a:r>
            <a:r>
              <a:rPr lang="en-US" sz="1600" dirty="0"/>
              <a:t>(</a:t>
            </a:r>
            <a:r>
              <a:rPr lang="en-US" sz="1600" dirty="0" err="1"/>
              <a:t>Bigby</a:t>
            </a:r>
            <a:r>
              <a:rPr lang="en-US" sz="1600" dirty="0"/>
              <a:t> et al., 2012)</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7414" y="4671277"/>
            <a:ext cx="406400" cy="406400"/>
          </a:xfrm>
          <a:prstGeom prst="rect">
            <a:avLst/>
          </a:prstGeom>
        </p:spPr>
      </p:pic>
    </p:spTree>
    <p:extLst>
      <p:ext uri="{BB962C8B-B14F-4D97-AF65-F5344CB8AC3E}">
        <p14:creationId xmlns:p14="http://schemas.microsoft.com/office/powerpoint/2010/main" val="513698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Personal </a:t>
            </a:r>
            <a:r>
              <a:rPr lang="en-US" dirty="0" err="1"/>
              <a:t>Reln</a:t>
            </a:r>
            <a:r>
              <a:rPr lang="en-US" dirty="0"/>
              <a:t>: Intimate Relationships</a:t>
            </a:r>
          </a:p>
        </p:txBody>
      </p:sp>
      <p:sp>
        <p:nvSpPr>
          <p:cNvPr id="3" name="Content Placeholder 2"/>
          <p:cNvSpPr>
            <a:spLocks noGrp="1"/>
          </p:cNvSpPr>
          <p:nvPr>
            <p:ph idx="1"/>
          </p:nvPr>
        </p:nvSpPr>
        <p:spPr/>
        <p:txBody>
          <a:bodyPr>
            <a:normAutofit fontScale="77500" lnSpcReduction="20000"/>
          </a:bodyPr>
          <a:lstStyle/>
          <a:p>
            <a:r>
              <a:rPr lang="en-US" dirty="0"/>
              <a:t>Feelings of love are similar for people with and without IDD </a:t>
            </a:r>
            <a:r>
              <a:rPr lang="en-US" sz="1700" dirty="0"/>
              <a:t>(Morales et al, 2004), </a:t>
            </a:r>
            <a:r>
              <a:rPr lang="en-US" dirty="0"/>
              <a:t>and love appears to be associated with emotional well-being </a:t>
            </a:r>
            <a:r>
              <a:rPr lang="en-US" sz="1600" dirty="0"/>
              <a:t>(Arias, </a:t>
            </a:r>
            <a:r>
              <a:rPr lang="en-US" sz="1600" dirty="0" err="1"/>
              <a:t>Oveijero</a:t>
            </a:r>
            <a:r>
              <a:rPr lang="en-US" sz="1600" dirty="0"/>
              <a:t> &amp; </a:t>
            </a:r>
            <a:r>
              <a:rPr lang="en-US" sz="1600" dirty="0" err="1"/>
              <a:t>Morentin</a:t>
            </a:r>
            <a:r>
              <a:rPr lang="en-US" sz="1600" dirty="0"/>
              <a:t>, 2009)</a:t>
            </a:r>
          </a:p>
          <a:p>
            <a:r>
              <a:rPr lang="en-US" dirty="0"/>
              <a:t>People with IDD see intimate relationships as being different from other relationships. Intimate relationships </a:t>
            </a:r>
            <a:r>
              <a:rPr lang="en-US" sz="1600" dirty="0"/>
              <a:t>(Knox &amp; </a:t>
            </a:r>
            <a:r>
              <a:rPr lang="en-US" sz="1600" dirty="0" err="1"/>
              <a:t>Hickson</a:t>
            </a:r>
            <a:r>
              <a:rPr lang="en-US" sz="1600" dirty="0"/>
              <a:t>, 2001)</a:t>
            </a:r>
            <a:r>
              <a:rPr lang="en-US" dirty="0"/>
              <a:t>:</a:t>
            </a:r>
          </a:p>
          <a:p>
            <a:pPr lvl="1"/>
            <a:r>
              <a:rPr lang="en-US" dirty="0"/>
              <a:t>Evolve over time, with planning for the future</a:t>
            </a:r>
          </a:p>
          <a:p>
            <a:pPr lvl="1"/>
            <a:r>
              <a:rPr lang="en-US" dirty="0"/>
              <a:t>Take effort to grow and maintain</a:t>
            </a:r>
          </a:p>
          <a:p>
            <a:pPr lvl="1"/>
            <a:r>
              <a:rPr lang="en-US" dirty="0"/>
              <a:t>Are marked by intimacy, attraction, and spending time together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2990" y="4594623"/>
            <a:ext cx="406400" cy="406400"/>
          </a:xfrm>
          <a:prstGeom prst="rect">
            <a:avLst/>
          </a:prstGeom>
        </p:spPr>
      </p:pic>
    </p:spTree>
    <p:extLst>
      <p:ext uri="{BB962C8B-B14F-4D97-AF65-F5344CB8AC3E}">
        <p14:creationId xmlns:p14="http://schemas.microsoft.com/office/powerpoint/2010/main" val="2101425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Relationships: Sexuality</a:t>
            </a:r>
          </a:p>
        </p:txBody>
      </p:sp>
      <p:sp>
        <p:nvSpPr>
          <p:cNvPr id="3" name="Content Placeholder 2"/>
          <p:cNvSpPr>
            <a:spLocks noGrp="1"/>
          </p:cNvSpPr>
          <p:nvPr>
            <p:ph idx="1"/>
          </p:nvPr>
        </p:nvSpPr>
        <p:spPr/>
        <p:txBody>
          <a:bodyPr>
            <a:normAutofit fontScale="85000" lnSpcReduction="20000"/>
          </a:bodyPr>
          <a:lstStyle/>
          <a:p>
            <a:r>
              <a:rPr lang="en-US" dirty="0"/>
              <a:t>People with IDD are generally aware of their sexual rights, and have basic understanding of anatomy and pregnancy </a:t>
            </a:r>
            <a:r>
              <a:rPr lang="en-US" sz="1700" dirty="0"/>
              <a:t>(Healy et al., 2009)</a:t>
            </a:r>
          </a:p>
          <a:p>
            <a:r>
              <a:rPr lang="en-US" dirty="0"/>
              <a:t>Parental caregivers tend to view sexuality more conservatively than DSPs </a:t>
            </a:r>
            <a:r>
              <a:rPr lang="en-US" sz="1700" dirty="0"/>
              <a:t>(</a:t>
            </a:r>
            <a:r>
              <a:rPr lang="en-US" sz="1700" dirty="0" err="1"/>
              <a:t>Cuskelly</a:t>
            </a:r>
            <a:r>
              <a:rPr lang="en-US" sz="1700" dirty="0"/>
              <a:t> &amp; </a:t>
            </a:r>
            <a:r>
              <a:rPr lang="en-US" sz="1700" dirty="0" err="1"/>
              <a:t>Bryde</a:t>
            </a:r>
            <a:r>
              <a:rPr lang="en-US" sz="1700" dirty="0"/>
              <a:t>, 2004; Evans et al., 2009), </a:t>
            </a:r>
            <a:r>
              <a:rPr lang="en-US" dirty="0"/>
              <a:t>and sometimes serve as a barrier to sexual engagement </a:t>
            </a:r>
            <a:r>
              <a:rPr lang="en-US" sz="1700" dirty="0"/>
              <a:t>(Healy et al., 2009)</a:t>
            </a:r>
          </a:p>
          <a:p>
            <a:r>
              <a:rPr lang="en-US" dirty="0"/>
              <a:t>Ambivalence in supporting same-sex relationships was found among parents and DSPs alike </a:t>
            </a:r>
            <a:r>
              <a:rPr lang="en-US" sz="1700" dirty="0"/>
              <a:t>(Abbott &amp; </a:t>
            </a:r>
            <a:r>
              <a:rPr lang="en-US" sz="1700" dirty="0" err="1"/>
              <a:t>Howarth</a:t>
            </a:r>
            <a:r>
              <a:rPr lang="en-US" sz="1700" dirty="0"/>
              <a:t>, 2007)</a:t>
            </a:r>
            <a:r>
              <a:rPr lang="en-US" dirty="0"/>
              <a:t>.</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4648974"/>
            <a:ext cx="406400" cy="406400"/>
          </a:xfrm>
          <a:prstGeom prst="rect">
            <a:avLst/>
          </a:prstGeom>
        </p:spPr>
      </p:pic>
    </p:spTree>
    <p:extLst>
      <p:ext uri="{BB962C8B-B14F-4D97-AF65-F5344CB8AC3E}">
        <p14:creationId xmlns:p14="http://schemas.microsoft.com/office/powerpoint/2010/main" val="1614709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Community Participation: Neighborhoods</a:t>
            </a:r>
          </a:p>
        </p:txBody>
      </p:sp>
      <p:sp>
        <p:nvSpPr>
          <p:cNvPr id="3" name="Content Placeholder 2"/>
          <p:cNvSpPr>
            <a:spLocks noGrp="1"/>
          </p:cNvSpPr>
          <p:nvPr>
            <p:ph idx="1"/>
          </p:nvPr>
        </p:nvSpPr>
        <p:spPr>
          <a:xfrm>
            <a:off x="457200" y="1350692"/>
            <a:ext cx="8229600" cy="3394472"/>
          </a:xfrm>
        </p:spPr>
        <p:txBody>
          <a:bodyPr>
            <a:normAutofit fontScale="85000" lnSpcReduction="20000"/>
          </a:bodyPr>
          <a:lstStyle/>
          <a:p>
            <a:r>
              <a:rPr lang="en-US" sz="2800" dirty="0"/>
              <a:t>Negative attitudes about people with IDD among community members may contribute to difficulties with neighborhood inclusion </a:t>
            </a:r>
            <a:r>
              <a:rPr lang="en-US" sz="1600" dirty="0"/>
              <a:t>(Abbott &amp; </a:t>
            </a:r>
            <a:r>
              <a:rPr lang="en-US" sz="1600" dirty="0" err="1"/>
              <a:t>McConkey</a:t>
            </a:r>
            <a:r>
              <a:rPr lang="en-US" sz="1600" dirty="0"/>
              <a:t>, 2006).</a:t>
            </a:r>
            <a:endParaRPr lang="en-US" sz="2800" dirty="0"/>
          </a:p>
          <a:p>
            <a:r>
              <a:rPr lang="en-US" sz="2800" dirty="0"/>
              <a:t>However, community members are open to more inclusion of people to IDD when they are supported in doing so </a:t>
            </a:r>
            <a:r>
              <a:rPr lang="en-US" sz="1600" dirty="0"/>
              <a:t>(Amado et al., 2012).</a:t>
            </a:r>
          </a:p>
          <a:p>
            <a:pPr lvl="1"/>
            <a:r>
              <a:rPr lang="en-US" sz="2400" dirty="0"/>
              <a:t>DSPs play a central role in supporting people with IDD in their neighborhoods </a:t>
            </a:r>
            <a:r>
              <a:rPr lang="en-US" sz="1600" dirty="0"/>
              <a:t>(</a:t>
            </a:r>
            <a:r>
              <a:rPr lang="en-US" sz="1600" dirty="0" err="1"/>
              <a:t>Kozma</a:t>
            </a:r>
            <a:r>
              <a:rPr lang="en-US" sz="1600" dirty="0"/>
              <a:t> et al, 2009) </a:t>
            </a:r>
            <a:r>
              <a:rPr lang="en-US" sz="2400" dirty="0"/>
              <a:t>and in fostering positive community attitudes </a:t>
            </a:r>
            <a:r>
              <a:rPr lang="en-US" sz="1600" dirty="0"/>
              <a:t>(Amado et al., 2011; Van Alphen et al., 2009).</a:t>
            </a:r>
          </a:p>
          <a:p>
            <a:pPr lvl="1"/>
            <a:r>
              <a:rPr lang="en-US" sz="2400" dirty="0"/>
              <a:t>Seattle worked on creating inclusive neighborhoods successfully through local-level initiatives </a:t>
            </a:r>
            <a:r>
              <a:rPr lang="en-US" sz="1600" dirty="0"/>
              <a:t>(Carlson, 2000).</a:t>
            </a:r>
            <a:r>
              <a:rPr lang="en-US" dirty="0"/>
              <a:t> </a:t>
            </a:r>
            <a:r>
              <a:rPr lang="en-US" sz="2400" dirty="0"/>
              <a:t>More on this later…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0688" y="4626227"/>
            <a:ext cx="406400" cy="406400"/>
          </a:xfrm>
          <a:prstGeom prst="rect">
            <a:avLst/>
          </a:prstGeom>
        </p:spPr>
      </p:pic>
    </p:spTree>
    <p:extLst>
      <p:ext uri="{BB962C8B-B14F-4D97-AF65-F5344CB8AC3E}">
        <p14:creationId xmlns:p14="http://schemas.microsoft.com/office/powerpoint/2010/main" val="242996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88686"/>
          </a:xfrm>
        </p:spPr>
        <p:txBody>
          <a:bodyPr>
            <a:normAutofit fontScale="90000"/>
          </a:bodyPr>
          <a:lstStyle/>
          <a:p>
            <a:r>
              <a:rPr lang="en-US" dirty="0"/>
              <a:t>Community Participation: </a:t>
            </a:r>
            <a:br>
              <a:rPr lang="en-US" dirty="0"/>
            </a:br>
            <a:r>
              <a:rPr lang="en-US" dirty="0"/>
              <a:t>Recreation &amp; Leisure</a:t>
            </a:r>
          </a:p>
        </p:txBody>
      </p:sp>
      <p:sp>
        <p:nvSpPr>
          <p:cNvPr id="3" name="Content Placeholder 2"/>
          <p:cNvSpPr>
            <a:spLocks noGrp="1"/>
          </p:cNvSpPr>
          <p:nvPr>
            <p:ph idx="1"/>
          </p:nvPr>
        </p:nvSpPr>
        <p:spPr>
          <a:xfrm>
            <a:off x="457200" y="1328839"/>
            <a:ext cx="8229600" cy="3265783"/>
          </a:xfrm>
        </p:spPr>
        <p:txBody>
          <a:bodyPr>
            <a:normAutofit fontScale="70000" lnSpcReduction="20000"/>
          </a:bodyPr>
          <a:lstStyle/>
          <a:p>
            <a:r>
              <a:rPr lang="en-US" dirty="0"/>
              <a:t>People with IDD typically spend large portions of their free time in solitary and sedentary activities </a:t>
            </a:r>
            <a:r>
              <a:rPr lang="en-US" sz="1800" dirty="0"/>
              <a:t>(</a:t>
            </a:r>
            <a:r>
              <a:rPr lang="en-US" sz="1800" dirty="0" err="1"/>
              <a:t>Buttimer</a:t>
            </a:r>
            <a:r>
              <a:rPr lang="en-US" sz="1800" dirty="0"/>
              <a:t> &amp; Tierney, 2005; Oates et al., 2011; </a:t>
            </a:r>
            <a:r>
              <a:rPr lang="en-US" sz="1800" dirty="0" err="1"/>
              <a:t>Verdonschot</a:t>
            </a:r>
            <a:r>
              <a:rPr lang="en-US" sz="1800" dirty="0"/>
              <a:t> et al., 2009)</a:t>
            </a:r>
            <a:r>
              <a:rPr lang="en-US" dirty="0"/>
              <a:t>.</a:t>
            </a:r>
          </a:p>
          <a:p>
            <a:r>
              <a:rPr lang="en-US" dirty="0"/>
              <a:t>In Australia, participation in an older adults group </a:t>
            </a:r>
            <a:r>
              <a:rPr lang="en-US" sz="1800" dirty="0"/>
              <a:t>(Wilson et al., 2013) </a:t>
            </a:r>
            <a:r>
              <a:rPr lang="en-US" dirty="0"/>
              <a:t>and in volunteer activities </a:t>
            </a:r>
            <a:r>
              <a:rPr lang="en-US" sz="1800" dirty="0"/>
              <a:t>(</a:t>
            </a:r>
            <a:r>
              <a:rPr lang="en-US" sz="1800" dirty="0" err="1"/>
              <a:t>Trembath</a:t>
            </a:r>
            <a:r>
              <a:rPr lang="en-US" sz="1800" dirty="0"/>
              <a:t> et al., 2009) </a:t>
            </a:r>
            <a:r>
              <a:rPr lang="en-US" dirty="0"/>
              <a:t>helped people with IDD transition into inclusive retirement</a:t>
            </a:r>
          </a:p>
          <a:p>
            <a:r>
              <a:rPr lang="en-US" dirty="0"/>
              <a:t>Increasing participation in inclusive recreation will require better recreational education for both people with IDD </a:t>
            </a:r>
            <a:r>
              <a:rPr lang="en-US" sz="1800" dirty="0"/>
              <a:t>(</a:t>
            </a:r>
            <a:r>
              <a:rPr lang="en-US" sz="1800" dirty="0" err="1"/>
              <a:t>Dattilo</a:t>
            </a:r>
            <a:r>
              <a:rPr lang="en-US" sz="1800" dirty="0"/>
              <a:t>, 2013) </a:t>
            </a:r>
            <a:r>
              <a:rPr lang="en-US" dirty="0"/>
              <a:t>and among leisure and recreation service providers </a:t>
            </a:r>
            <a:r>
              <a:rPr lang="en-US" sz="1800" dirty="0"/>
              <a:t>(</a:t>
            </a:r>
            <a:r>
              <a:rPr lang="en-US" sz="1800" dirty="0" err="1"/>
              <a:t>Duvdevany</a:t>
            </a:r>
            <a:r>
              <a:rPr lang="en-US" sz="1800" dirty="0"/>
              <a:t>, 2008). </a:t>
            </a:r>
            <a:r>
              <a:rPr lang="en-US" dirty="0"/>
              <a:t>Unified sports approaches are a good step </a:t>
            </a:r>
            <a:r>
              <a:rPr lang="en-US" sz="1400" dirty="0"/>
              <a:t>(</a:t>
            </a:r>
            <a:r>
              <a:rPr lang="en-US" sz="1400" dirty="0" err="1"/>
              <a:t>McConkey</a:t>
            </a:r>
            <a:r>
              <a:rPr lang="en-US" sz="1400" dirty="0"/>
              <a:t> et al, 2019)</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1658" y="4594622"/>
            <a:ext cx="406400" cy="406400"/>
          </a:xfrm>
          <a:prstGeom prst="rect">
            <a:avLst/>
          </a:prstGeom>
        </p:spPr>
      </p:pic>
    </p:spTree>
    <p:extLst>
      <p:ext uri="{BB962C8B-B14F-4D97-AF65-F5344CB8AC3E}">
        <p14:creationId xmlns:p14="http://schemas.microsoft.com/office/powerpoint/2010/main" val="2912964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Presentation Overview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4169184"/>
              </p:ext>
            </p:extLst>
          </p:nvPr>
        </p:nvGraphicFramePr>
        <p:xfrm>
          <a:off x="457200" y="1200151"/>
          <a:ext cx="8229600" cy="3149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4688004"/>
            <a:ext cx="406400" cy="406400"/>
          </a:xfrm>
          <a:prstGeom prst="rect">
            <a:avLst/>
          </a:prstGeom>
        </p:spPr>
      </p:pic>
    </p:spTree>
    <p:extLst>
      <p:ext uri="{BB962C8B-B14F-4D97-AF65-F5344CB8AC3E}">
        <p14:creationId xmlns:p14="http://schemas.microsoft.com/office/powerpoint/2010/main" val="761033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127"/>
            <a:ext cx="8229600" cy="517220"/>
          </a:xfrm>
        </p:spPr>
        <p:txBody>
          <a:bodyPr>
            <a:normAutofit fontScale="90000"/>
          </a:bodyPr>
          <a:lstStyle/>
          <a:p>
            <a:r>
              <a:rPr lang="en-US" dirty="0"/>
              <a:t>Community Participation: </a:t>
            </a:r>
            <a:br>
              <a:rPr lang="en-US" dirty="0"/>
            </a:br>
            <a:r>
              <a:rPr lang="en-US" dirty="0"/>
              <a:t>Faith Communities</a:t>
            </a:r>
          </a:p>
        </p:txBody>
      </p:sp>
      <p:sp>
        <p:nvSpPr>
          <p:cNvPr id="3" name="Content Placeholder 2"/>
          <p:cNvSpPr>
            <a:spLocks noGrp="1"/>
          </p:cNvSpPr>
          <p:nvPr>
            <p:ph idx="1"/>
          </p:nvPr>
        </p:nvSpPr>
        <p:spPr>
          <a:xfrm>
            <a:off x="457200" y="1351455"/>
            <a:ext cx="8229600" cy="3394472"/>
          </a:xfrm>
        </p:spPr>
        <p:txBody>
          <a:bodyPr>
            <a:normAutofit fontScale="77500" lnSpcReduction="20000"/>
          </a:bodyPr>
          <a:lstStyle/>
          <a:p>
            <a:r>
              <a:rPr lang="en-US" sz="2800" dirty="0"/>
              <a:t>Spirituality often contributes to quality of life for people with IDD </a:t>
            </a:r>
            <a:r>
              <a:rPr lang="en-US" sz="1600" dirty="0"/>
              <a:t>(Poston &amp; Turnbull, 2004), </a:t>
            </a:r>
            <a:r>
              <a:rPr lang="en-US" sz="2800" dirty="0"/>
              <a:t>and guidelines have been developed to help create inclusive faith communities </a:t>
            </a:r>
            <a:r>
              <a:rPr lang="en-US" sz="1700" dirty="0"/>
              <a:t>(Carter, 2007; </a:t>
            </a:r>
            <a:r>
              <a:rPr lang="en-US" sz="1700" dirty="0" err="1"/>
              <a:t>Gaventa</a:t>
            </a:r>
            <a:r>
              <a:rPr lang="en-US" sz="1700" dirty="0"/>
              <a:t>, 2008)</a:t>
            </a:r>
          </a:p>
          <a:p>
            <a:r>
              <a:rPr lang="en-US" sz="2800" dirty="0"/>
              <a:t>Amado and colleagues recently evaluated two programs aimed at fostering inclusive congregations:</a:t>
            </a:r>
          </a:p>
          <a:p>
            <a:pPr lvl="1"/>
            <a:r>
              <a:rPr lang="en-US" sz="2300" dirty="0"/>
              <a:t>In 76% of participating congregations, at least some members reported enduring friendships between people with and without IDD after the Accessible Congregations Campaign </a:t>
            </a:r>
            <a:r>
              <a:rPr lang="en-US" sz="1700" dirty="0"/>
              <a:t>(Amado et al., 2012).</a:t>
            </a:r>
          </a:p>
          <a:p>
            <a:pPr lvl="1"/>
            <a:r>
              <a:rPr lang="en-US" sz="2300" dirty="0"/>
              <a:t>The </a:t>
            </a:r>
            <a:r>
              <a:rPr lang="en-US" sz="2300" dirty="0" err="1"/>
              <a:t>BeFrienders</a:t>
            </a:r>
            <a:r>
              <a:rPr lang="en-US" sz="2300" dirty="0"/>
              <a:t> program increased disability awareness, fostered closer relationships and helped members recognize gifts in all people, while transportation, communication and inaccessible facilities hindered integration </a:t>
            </a:r>
            <a:r>
              <a:rPr lang="en-US" sz="1600" dirty="0"/>
              <a:t>(Amado et al., 2013).</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0507" y="4542727"/>
            <a:ext cx="406400" cy="406400"/>
          </a:xfrm>
          <a:prstGeom prst="rect">
            <a:avLst/>
          </a:prstGeom>
        </p:spPr>
      </p:pic>
    </p:spTree>
    <p:extLst>
      <p:ext uri="{BB962C8B-B14F-4D97-AF65-F5344CB8AC3E}">
        <p14:creationId xmlns:p14="http://schemas.microsoft.com/office/powerpoint/2010/main" val="2020294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 Works?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7053" y="4615521"/>
            <a:ext cx="406400" cy="406400"/>
          </a:xfrm>
          <a:prstGeom prst="rect">
            <a:avLst/>
          </a:prstGeom>
        </p:spPr>
      </p:pic>
    </p:spTree>
    <p:extLst>
      <p:ext uri="{BB962C8B-B14F-4D97-AF65-F5344CB8AC3E}">
        <p14:creationId xmlns:p14="http://schemas.microsoft.com/office/powerpoint/2010/main" val="732320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Beyond Presence</a:t>
            </a:r>
          </a:p>
        </p:txBody>
      </p:sp>
      <p:sp>
        <p:nvSpPr>
          <p:cNvPr id="3" name="Content Placeholder 2"/>
          <p:cNvSpPr>
            <a:spLocks noGrp="1"/>
          </p:cNvSpPr>
          <p:nvPr>
            <p:ph idx="1"/>
          </p:nvPr>
        </p:nvSpPr>
        <p:spPr/>
        <p:txBody>
          <a:bodyPr>
            <a:normAutofit/>
          </a:bodyPr>
          <a:lstStyle/>
          <a:p>
            <a:r>
              <a:rPr lang="en-US" dirty="0"/>
              <a:t>Many of the initiatives that have been successful </a:t>
            </a:r>
            <a:r>
              <a:rPr lang="en-US" dirty="0" smtClean="0"/>
              <a:t>in intentionally </a:t>
            </a:r>
            <a:r>
              <a:rPr lang="en-US" dirty="0"/>
              <a:t>in thinking about inclusion that goes beyond presence</a:t>
            </a:r>
          </a:p>
          <a:p>
            <a:r>
              <a:rPr lang="en-US" sz="2800" dirty="0"/>
              <a:t>For example:</a:t>
            </a:r>
          </a:p>
          <a:p>
            <a:pPr lvl="1"/>
            <a:r>
              <a:rPr lang="en-US" sz="2400" dirty="0"/>
              <a:t>Seattle neighborhoods project</a:t>
            </a:r>
          </a:p>
          <a:p>
            <a:pPr lvl="1"/>
            <a:r>
              <a:rPr lang="en-US" sz="2400" dirty="0"/>
              <a:t>Accessible Congregations Campaign</a:t>
            </a:r>
          </a:p>
          <a:p>
            <a:pPr marL="457200" lvl="1" indent="0">
              <a:buNone/>
            </a:pPr>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5293" y="4594623"/>
            <a:ext cx="406400" cy="406400"/>
          </a:xfrm>
          <a:prstGeom prst="rect">
            <a:avLst/>
          </a:prstGeom>
        </p:spPr>
      </p:pic>
    </p:spTree>
    <p:extLst>
      <p:ext uri="{BB962C8B-B14F-4D97-AF65-F5344CB8AC3E}">
        <p14:creationId xmlns:p14="http://schemas.microsoft.com/office/powerpoint/2010/main" val="2402786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93CA-D3A5-433C-BDF5-C8183A1D2FBE}"/>
              </a:ext>
            </a:extLst>
          </p:cNvPr>
          <p:cNvSpPr>
            <a:spLocks noGrp="1"/>
          </p:cNvSpPr>
          <p:nvPr>
            <p:ph type="title"/>
          </p:nvPr>
        </p:nvSpPr>
        <p:spPr>
          <a:xfrm>
            <a:off x="457200" y="386732"/>
            <a:ext cx="8229600" cy="857250"/>
          </a:xfrm>
        </p:spPr>
        <p:txBody>
          <a:bodyPr>
            <a:normAutofit fontScale="90000"/>
          </a:bodyPr>
          <a:lstStyle/>
          <a:p>
            <a:r>
              <a:rPr lang="en-US" dirty="0"/>
              <a:t>Mixed Greens</a:t>
            </a:r>
            <a:br>
              <a:rPr lang="en-US" dirty="0"/>
            </a:br>
            <a:endParaRPr lang="en-US" dirty="0"/>
          </a:p>
        </p:txBody>
      </p:sp>
      <p:pic>
        <p:nvPicPr>
          <p:cNvPr id="3" name="Online Media 2">
            <a:hlinkClick r:id="" action="ppaction://media"/>
            <a:extLst>
              <a:ext uri="{FF2B5EF4-FFF2-40B4-BE49-F238E27FC236}">
                <a16:creationId xmlns:a16="http://schemas.microsoft.com/office/drawing/2014/main" id="{78750E0D-0B82-4FA2-BD9E-DB38F719F3D3}"/>
              </a:ext>
            </a:extLst>
          </p:cNvPr>
          <p:cNvPicPr>
            <a:picLocks noRot="1" noChangeAspect="1"/>
          </p:cNvPicPr>
          <p:nvPr>
            <a:videoFile r:link="rId1"/>
          </p:nvPr>
        </p:nvPicPr>
        <p:blipFill>
          <a:blip r:embed="rId5"/>
          <a:stretch>
            <a:fillRect/>
          </a:stretch>
        </p:blipFill>
        <p:spPr>
          <a:xfrm>
            <a:off x="1367466" y="815357"/>
            <a:ext cx="6409068" cy="3605101"/>
          </a:xfrm>
          <a:prstGeom prst="rect">
            <a:avLst/>
          </a:prstGeom>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78385" y="4604370"/>
            <a:ext cx="406400" cy="406400"/>
          </a:xfrm>
          <a:prstGeom prst="rect">
            <a:avLst/>
          </a:prstGeom>
        </p:spPr>
      </p:pic>
    </p:spTree>
    <p:extLst>
      <p:ext uri="{BB962C8B-B14F-4D97-AF65-F5344CB8AC3E}">
        <p14:creationId xmlns:p14="http://schemas.microsoft.com/office/powerpoint/2010/main" val="1400692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to Spark Interests</a:t>
            </a:r>
          </a:p>
        </p:txBody>
      </p:sp>
      <p:sp>
        <p:nvSpPr>
          <p:cNvPr id="3" name="Content Placeholder 2"/>
          <p:cNvSpPr>
            <a:spLocks noGrp="1"/>
          </p:cNvSpPr>
          <p:nvPr>
            <p:ph idx="1"/>
          </p:nvPr>
        </p:nvSpPr>
        <p:spPr/>
        <p:txBody>
          <a:bodyPr/>
          <a:lstStyle/>
          <a:p>
            <a:r>
              <a:rPr lang="en-US" dirty="0"/>
              <a:t>Person-centered planning </a:t>
            </a:r>
            <a:r>
              <a:rPr lang="en-US" dirty="0" smtClean="0"/>
              <a:t>practices </a:t>
            </a:r>
            <a:r>
              <a:rPr lang="en-US" dirty="0"/>
              <a:t>are crucial for unlocking a person’s interests, and can often provide a guide for how to support social inclusion.</a:t>
            </a:r>
          </a:p>
          <a:p>
            <a:pPr lvl="1"/>
            <a:r>
              <a:rPr lang="en-US" dirty="0"/>
              <a:t>Write social inclusion into plans</a:t>
            </a:r>
          </a:p>
          <a:p>
            <a:pPr lvl="1"/>
            <a:r>
              <a:rPr lang="en-US" dirty="0"/>
              <a:t>Monitor, evaluate, and recalibrate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1839" y="4594623"/>
            <a:ext cx="406400" cy="406400"/>
          </a:xfrm>
          <a:prstGeom prst="rect">
            <a:avLst/>
          </a:prstGeom>
        </p:spPr>
      </p:pic>
    </p:spTree>
    <p:extLst>
      <p:ext uri="{BB962C8B-B14F-4D97-AF65-F5344CB8AC3E}">
        <p14:creationId xmlns:p14="http://schemas.microsoft.com/office/powerpoint/2010/main" val="677247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on Natural Connections</a:t>
            </a:r>
          </a:p>
        </p:txBody>
      </p:sp>
      <p:sp>
        <p:nvSpPr>
          <p:cNvPr id="3" name="Content Placeholder 2"/>
          <p:cNvSpPr>
            <a:spLocks noGrp="1"/>
          </p:cNvSpPr>
          <p:nvPr>
            <p:ph idx="1"/>
          </p:nvPr>
        </p:nvSpPr>
        <p:spPr/>
        <p:txBody>
          <a:bodyPr>
            <a:normAutofit fontScale="92500" lnSpcReduction="10000"/>
          </a:bodyPr>
          <a:lstStyle/>
          <a:p>
            <a:r>
              <a:rPr lang="en-US" dirty="0"/>
              <a:t>We all feel most comfortable in social situations where we know someone. For people with IDD this natural connection is particularly important.</a:t>
            </a:r>
          </a:p>
          <a:p>
            <a:pPr lvl="1"/>
            <a:r>
              <a:rPr lang="en-US" dirty="0"/>
              <a:t>Neighbors, co-workers, etc. can be great ambassadors to other venues for social engagement.</a:t>
            </a:r>
          </a:p>
          <a:p>
            <a:pPr lvl="1"/>
            <a:r>
              <a:rPr lang="en-US" dirty="0"/>
              <a:t>Matching people with and without IDD who share a common interest can be effective, but difficult to scale up.</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6263" y="4660125"/>
            <a:ext cx="406400" cy="406400"/>
          </a:xfrm>
          <a:prstGeom prst="rect">
            <a:avLst/>
          </a:prstGeom>
        </p:spPr>
      </p:pic>
    </p:spTree>
    <p:extLst>
      <p:ext uri="{BB962C8B-B14F-4D97-AF65-F5344CB8AC3E}">
        <p14:creationId xmlns:p14="http://schemas.microsoft.com/office/powerpoint/2010/main" val="3124491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 Adequate Support</a:t>
            </a:r>
          </a:p>
        </p:txBody>
      </p:sp>
      <p:sp>
        <p:nvSpPr>
          <p:cNvPr id="3" name="Content Placeholder 2"/>
          <p:cNvSpPr>
            <a:spLocks noGrp="1"/>
          </p:cNvSpPr>
          <p:nvPr>
            <p:ph idx="1"/>
          </p:nvPr>
        </p:nvSpPr>
        <p:spPr/>
        <p:txBody>
          <a:bodyPr/>
          <a:lstStyle/>
          <a:p>
            <a:r>
              <a:rPr lang="en-US" dirty="0"/>
              <a:t>Support is a two-way process when building social inclusion:</a:t>
            </a:r>
          </a:p>
          <a:p>
            <a:pPr lvl="1"/>
            <a:r>
              <a:rPr lang="en-US" dirty="0"/>
              <a:t>Community members and recreation providers must be educated on how to best support people with IDD.</a:t>
            </a:r>
          </a:p>
          <a:p>
            <a:pPr lvl="1"/>
            <a:r>
              <a:rPr lang="en-US" dirty="0"/>
              <a:t>People with IDD must have adequate supports to engage with their communities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7415" y="4594623"/>
            <a:ext cx="406400" cy="406400"/>
          </a:xfrm>
          <a:prstGeom prst="rect">
            <a:avLst/>
          </a:prstGeom>
        </p:spPr>
      </p:pic>
    </p:spTree>
    <p:extLst>
      <p:ext uri="{BB962C8B-B14F-4D97-AF65-F5344CB8AC3E}">
        <p14:creationId xmlns:p14="http://schemas.microsoft.com/office/powerpoint/2010/main" val="446215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 Across the Lifespan</a:t>
            </a:r>
          </a:p>
        </p:txBody>
      </p:sp>
      <p:sp>
        <p:nvSpPr>
          <p:cNvPr id="3" name="Content Placeholder 2"/>
          <p:cNvSpPr>
            <a:spLocks noGrp="1"/>
          </p:cNvSpPr>
          <p:nvPr>
            <p:ph idx="1"/>
          </p:nvPr>
        </p:nvSpPr>
        <p:spPr/>
        <p:txBody>
          <a:bodyPr>
            <a:normAutofit lnSpcReduction="10000"/>
          </a:bodyPr>
          <a:lstStyle/>
          <a:p>
            <a:r>
              <a:rPr lang="en-US" dirty="0"/>
              <a:t>We know that it’s easier to build inclusive communities when people are in school… the earlier the better.</a:t>
            </a:r>
          </a:p>
          <a:p>
            <a:pPr lvl="1"/>
            <a:r>
              <a:rPr lang="en-US" dirty="0"/>
              <a:t>But those school bonds can fade over time</a:t>
            </a:r>
          </a:p>
          <a:p>
            <a:pPr lvl="1"/>
            <a:r>
              <a:rPr lang="en-US" dirty="0"/>
              <a:t>Being intentional about fostering relationships as children develop can help improve social inclusion later in life.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3961" y="4594623"/>
            <a:ext cx="406400" cy="406400"/>
          </a:xfrm>
          <a:prstGeom prst="rect">
            <a:avLst/>
          </a:prstGeom>
        </p:spPr>
      </p:pic>
    </p:spTree>
    <p:extLst>
      <p:ext uri="{BB962C8B-B14F-4D97-AF65-F5344CB8AC3E}">
        <p14:creationId xmlns:p14="http://schemas.microsoft.com/office/powerpoint/2010/main" val="2699300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Where do we go from here?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4576492"/>
            <a:ext cx="406400" cy="406400"/>
          </a:xfrm>
          <a:prstGeom prst="rect">
            <a:avLst/>
          </a:prstGeom>
        </p:spPr>
      </p:pic>
    </p:spTree>
    <p:extLst>
      <p:ext uri="{BB962C8B-B14F-4D97-AF65-F5344CB8AC3E}">
        <p14:creationId xmlns:p14="http://schemas.microsoft.com/office/powerpoint/2010/main" val="3934635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in a Digital Age</a:t>
            </a:r>
          </a:p>
        </p:txBody>
      </p:sp>
      <p:sp>
        <p:nvSpPr>
          <p:cNvPr id="3" name="Content Placeholder 2"/>
          <p:cNvSpPr>
            <a:spLocks noGrp="1"/>
          </p:cNvSpPr>
          <p:nvPr>
            <p:ph idx="1"/>
          </p:nvPr>
        </p:nvSpPr>
        <p:spPr/>
        <p:txBody>
          <a:bodyPr>
            <a:normAutofit fontScale="85000" lnSpcReduction="20000"/>
          </a:bodyPr>
          <a:lstStyle/>
          <a:p>
            <a:r>
              <a:rPr lang="en-US" dirty="0"/>
              <a:t>The way people interact has gone increasingly virtual, but people with IDD have largely been left out of digital life</a:t>
            </a:r>
          </a:p>
          <a:p>
            <a:pPr lvl="1"/>
            <a:r>
              <a:rPr lang="en-US" dirty="0"/>
              <a:t>Accessibility difficulties (cost, internet access, app usability, language, etc.)</a:t>
            </a:r>
          </a:p>
          <a:p>
            <a:pPr lvl="1"/>
            <a:r>
              <a:rPr lang="en-US" dirty="0"/>
              <a:t>The different nature of online vs. IRL relationships</a:t>
            </a:r>
          </a:p>
          <a:p>
            <a:r>
              <a:rPr lang="en-US" dirty="0"/>
              <a:t>How we adapt to support people with IDD in virtual spaces will likely determine future social inclusion outcomes.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4142" y="4594623"/>
            <a:ext cx="406400" cy="406400"/>
          </a:xfrm>
          <a:prstGeom prst="rect">
            <a:avLst/>
          </a:prstGeom>
        </p:spPr>
      </p:pic>
    </p:spTree>
    <p:extLst>
      <p:ext uri="{BB962C8B-B14F-4D97-AF65-F5344CB8AC3E}">
        <p14:creationId xmlns:p14="http://schemas.microsoft.com/office/powerpoint/2010/main" val="1216156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640C-44D4-498F-8C35-8312E24F5FC0}"/>
              </a:ext>
            </a:extLst>
          </p:cNvPr>
          <p:cNvSpPr>
            <a:spLocks noGrp="1"/>
          </p:cNvSpPr>
          <p:nvPr>
            <p:ph type="title"/>
          </p:nvPr>
        </p:nvSpPr>
        <p:spPr/>
        <p:txBody>
          <a:bodyPr/>
          <a:lstStyle/>
          <a:p>
            <a:r>
              <a:rPr lang="en-US" dirty="0"/>
              <a:t>Take a Moment to Think…</a:t>
            </a:r>
          </a:p>
        </p:txBody>
      </p:sp>
      <p:sp>
        <p:nvSpPr>
          <p:cNvPr id="3" name="Content Placeholder 2">
            <a:extLst>
              <a:ext uri="{FF2B5EF4-FFF2-40B4-BE49-F238E27FC236}">
                <a16:creationId xmlns:a16="http://schemas.microsoft.com/office/drawing/2014/main" id="{33ECE3D6-1DA4-44EE-8662-ACB04C87A275}"/>
              </a:ext>
            </a:extLst>
          </p:cNvPr>
          <p:cNvSpPr>
            <a:spLocks noGrp="1"/>
          </p:cNvSpPr>
          <p:nvPr>
            <p:ph idx="1"/>
          </p:nvPr>
        </p:nvSpPr>
        <p:spPr/>
        <p:txBody>
          <a:bodyPr>
            <a:normAutofit/>
          </a:bodyPr>
          <a:lstStyle/>
          <a:p>
            <a:r>
              <a:rPr lang="en-US" dirty="0"/>
              <a:t>What are your happiest memories in life?</a:t>
            </a:r>
          </a:p>
          <a:p>
            <a:pPr lvl="1"/>
            <a:r>
              <a:rPr lang="en-US" dirty="0"/>
              <a:t>What were you doing?</a:t>
            </a:r>
          </a:p>
          <a:p>
            <a:pPr lvl="1"/>
            <a:r>
              <a:rPr lang="en-US" dirty="0"/>
              <a:t>Who were you with?</a:t>
            </a:r>
          </a:p>
          <a:p>
            <a:pPr lvl="1"/>
            <a:r>
              <a:rPr lang="en-US" dirty="0"/>
              <a:t>What factors brought you to that point?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4731545"/>
            <a:ext cx="406400" cy="406400"/>
          </a:xfrm>
          <a:prstGeom prst="rect">
            <a:avLst/>
          </a:prstGeom>
        </p:spPr>
      </p:pic>
    </p:spTree>
    <p:extLst>
      <p:ext uri="{BB962C8B-B14F-4D97-AF65-F5344CB8AC3E}">
        <p14:creationId xmlns:p14="http://schemas.microsoft.com/office/powerpoint/2010/main" val="1217195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vs. Opportunity</a:t>
            </a:r>
          </a:p>
        </p:txBody>
      </p:sp>
      <p:sp>
        <p:nvSpPr>
          <p:cNvPr id="3" name="Content Placeholder 2"/>
          <p:cNvSpPr>
            <a:spLocks noGrp="1"/>
          </p:cNvSpPr>
          <p:nvPr>
            <p:ph idx="1"/>
          </p:nvPr>
        </p:nvSpPr>
        <p:spPr/>
        <p:txBody>
          <a:bodyPr>
            <a:normAutofit fontScale="92500" lnSpcReduction="10000"/>
          </a:bodyPr>
          <a:lstStyle/>
          <a:p>
            <a:r>
              <a:rPr lang="en-US" dirty="0"/>
              <a:t>Particularly in light of COVID-19, there is likely to be renewal of protectionist attitudes that have served to exclude people with IDD from their communities.</a:t>
            </a:r>
          </a:p>
          <a:p>
            <a:pPr lvl="1"/>
            <a:r>
              <a:rPr lang="en-US" dirty="0"/>
              <a:t>A major question in coming months and years will be around balancing safety and opportunity for engagement</a:t>
            </a:r>
          </a:p>
          <a:p>
            <a:pPr lvl="1"/>
            <a:r>
              <a:rPr lang="en-US" dirty="0"/>
              <a:t>How can we support safe inclusion?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6263" y="4643399"/>
            <a:ext cx="406400" cy="406400"/>
          </a:xfrm>
          <a:prstGeom prst="rect">
            <a:avLst/>
          </a:prstGeom>
        </p:spPr>
      </p:pic>
    </p:spTree>
    <p:extLst>
      <p:ext uri="{BB962C8B-B14F-4D97-AF65-F5344CB8AC3E}">
        <p14:creationId xmlns:p14="http://schemas.microsoft.com/office/powerpoint/2010/main" val="3046835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Role of DSPs &amp; Families</a:t>
            </a:r>
          </a:p>
        </p:txBody>
      </p:sp>
      <p:sp>
        <p:nvSpPr>
          <p:cNvPr id="3" name="Content Placeholder 2"/>
          <p:cNvSpPr>
            <a:spLocks noGrp="1"/>
          </p:cNvSpPr>
          <p:nvPr>
            <p:ph idx="1"/>
          </p:nvPr>
        </p:nvSpPr>
        <p:spPr/>
        <p:txBody>
          <a:bodyPr/>
          <a:lstStyle/>
          <a:p>
            <a:r>
              <a:rPr lang="en-US" dirty="0"/>
              <a:t>Direct support professionals  and families are crucial for supporting social inclusion.</a:t>
            </a:r>
          </a:p>
          <a:p>
            <a:pPr lvl="1"/>
            <a:r>
              <a:rPr lang="en-US" dirty="0"/>
              <a:t>How can we best train and support DSPs and families to help people with IDD play a role in their communities?</a:t>
            </a:r>
          </a:p>
          <a:p>
            <a:pPr marL="457200" lvl="1"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6264" y="4594623"/>
            <a:ext cx="406400" cy="406400"/>
          </a:xfrm>
          <a:prstGeom prst="rect">
            <a:avLst/>
          </a:prstGeom>
        </p:spPr>
      </p:pic>
    </p:spTree>
    <p:extLst>
      <p:ext uri="{BB962C8B-B14F-4D97-AF65-F5344CB8AC3E}">
        <p14:creationId xmlns:p14="http://schemas.microsoft.com/office/powerpoint/2010/main" val="913200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Social Inclusion</a:t>
            </a:r>
          </a:p>
        </p:txBody>
      </p:sp>
      <p:sp>
        <p:nvSpPr>
          <p:cNvPr id="3" name="Content Placeholder 2"/>
          <p:cNvSpPr>
            <a:spLocks noGrp="1"/>
          </p:cNvSpPr>
          <p:nvPr>
            <p:ph idx="1"/>
          </p:nvPr>
        </p:nvSpPr>
        <p:spPr/>
        <p:txBody>
          <a:bodyPr>
            <a:normAutofit fontScale="92500" lnSpcReduction="20000"/>
          </a:bodyPr>
          <a:lstStyle/>
          <a:p>
            <a:r>
              <a:rPr lang="en-US" dirty="0"/>
              <a:t>Since we do not have a unified understanding of the meaning of social inclusion, we cannot accurately measure it to see if our interventions are working.</a:t>
            </a:r>
          </a:p>
          <a:p>
            <a:pPr lvl="1"/>
            <a:r>
              <a:rPr lang="en-US" dirty="0"/>
              <a:t>Researchers should work with advocates to develop better measures of social inclusion</a:t>
            </a:r>
          </a:p>
          <a:p>
            <a:pPr lvl="1"/>
            <a:r>
              <a:rPr lang="en-US" dirty="0"/>
              <a:t>Those measures should be embedded in studies about other life domains (community living, employment, etc.)</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7415" y="4816243"/>
            <a:ext cx="406400" cy="406400"/>
          </a:xfrm>
          <a:prstGeom prst="rect">
            <a:avLst/>
          </a:prstGeom>
        </p:spPr>
      </p:pic>
    </p:spTree>
    <p:extLst>
      <p:ext uri="{BB962C8B-B14F-4D97-AF65-F5344CB8AC3E}">
        <p14:creationId xmlns:p14="http://schemas.microsoft.com/office/powerpoint/2010/main" val="3611375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to Support Social Inclusion</a:t>
            </a:r>
          </a:p>
        </p:txBody>
      </p:sp>
      <p:sp>
        <p:nvSpPr>
          <p:cNvPr id="3" name="Content Placeholder 2"/>
          <p:cNvSpPr>
            <a:spLocks noGrp="1"/>
          </p:cNvSpPr>
          <p:nvPr>
            <p:ph idx="1"/>
          </p:nvPr>
        </p:nvSpPr>
        <p:spPr/>
        <p:txBody>
          <a:bodyPr>
            <a:normAutofit lnSpcReduction="10000"/>
          </a:bodyPr>
          <a:lstStyle/>
          <a:p>
            <a:r>
              <a:rPr lang="en-US" dirty="0"/>
              <a:t>Recent policy innovations such as the CMS Final Rule on HCBS and the UN CRPD have social inclusion at their cores.</a:t>
            </a:r>
          </a:p>
          <a:p>
            <a:pPr lvl="1"/>
            <a:r>
              <a:rPr lang="en-US" dirty="0"/>
              <a:t>How will we monitor the effects of these policies on social inclusion?</a:t>
            </a:r>
          </a:p>
          <a:p>
            <a:pPr lvl="1"/>
            <a:r>
              <a:rPr lang="en-US" dirty="0"/>
              <a:t>How can we build on these policy successes to raise expectations further?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0688" y="4594623"/>
            <a:ext cx="406400" cy="406400"/>
          </a:xfrm>
          <a:prstGeom prst="rect">
            <a:avLst/>
          </a:prstGeom>
        </p:spPr>
      </p:pic>
    </p:spTree>
    <p:extLst>
      <p:ext uri="{BB962C8B-B14F-4D97-AF65-F5344CB8AC3E}">
        <p14:creationId xmlns:p14="http://schemas.microsoft.com/office/powerpoint/2010/main" val="2343662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a:xfrm>
            <a:off x="685800" y="2506883"/>
            <a:ext cx="6400800" cy="1314450"/>
          </a:xfrm>
        </p:spPr>
        <p:txBody>
          <a:bodyPr/>
          <a:lstStyle/>
          <a:p>
            <a:r>
              <a:rPr lang="en-US" dirty="0"/>
              <a:t>Questions &amp; Discussion</a:t>
            </a:r>
          </a:p>
          <a:p>
            <a:pPr algn="r"/>
            <a:r>
              <a:rPr lang="en-US" sz="1600" dirty="0"/>
              <a:t>Feel free to follow up: </a:t>
            </a:r>
          </a:p>
          <a:p>
            <a:pPr algn="r"/>
            <a:r>
              <a:rPr lang="en-US" sz="1600" dirty="0"/>
              <a:t>Matthew Bogenschutz</a:t>
            </a:r>
          </a:p>
          <a:p>
            <a:pPr algn="r"/>
            <a:r>
              <a:rPr lang="en-US" sz="1600" dirty="0"/>
              <a:t>mdbogenschut@vcu.edu</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8205" y="4565341"/>
            <a:ext cx="406400" cy="406400"/>
          </a:xfrm>
          <a:prstGeom prst="rect">
            <a:avLst/>
          </a:prstGeom>
        </p:spPr>
      </p:pic>
    </p:spTree>
    <p:extLst>
      <p:ext uri="{BB962C8B-B14F-4D97-AF65-F5344CB8AC3E}">
        <p14:creationId xmlns:p14="http://schemas.microsoft.com/office/powerpoint/2010/main" val="188969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 and Interest</a:t>
            </a:r>
          </a:p>
        </p:txBody>
      </p:sp>
      <p:sp>
        <p:nvSpPr>
          <p:cNvPr id="3" name="Content Placeholder 2"/>
          <p:cNvSpPr>
            <a:spLocks noGrp="1"/>
          </p:cNvSpPr>
          <p:nvPr>
            <p:ph idx="1"/>
          </p:nvPr>
        </p:nvSpPr>
        <p:spPr/>
        <p:txBody>
          <a:bodyPr/>
          <a:lstStyle/>
          <a:p>
            <a:r>
              <a:rPr lang="en-US" dirty="0"/>
              <a:t>For most of us our happiest times in life are times we have spent with family and friends doing things that interest us.</a:t>
            </a:r>
          </a:p>
          <a:p>
            <a:r>
              <a:rPr lang="en-US" dirty="0"/>
              <a:t>But it takes a lot of effort for any of us to build connections with others, and we need to have a variety of experiences to find our interests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6264" y="4660125"/>
            <a:ext cx="406400" cy="406400"/>
          </a:xfrm>
          <a:prstGeom prst="rect">
            <a:avLst/>
          </a:prstGeom>
        </p:spPr>
      </p:pic>
    </p:spTree>
    <p:extLst>
      <p:ext uri="{BB962C8B-B14F-4D97-AF65-F5344CB8AC3E}">
        <p14:creationId xmlns:p14="http://schemas.microsoft.com/office/powerpoint/2010/main" val="3838648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Challenge</a:t>
            </a:r>
          </a:p>
        </p:txBody>
      </p:sp>
      <p:sp>
        <p:nvSpPr>
          <p:cNvPr id="3" name="Content Placeholder 2"/>
          <p:cNvSpPr>
            <a:spLocks noGrp="1"/>
          </p:cNvSpPr>
          <p:nvPr>
            <p:ph idx="1"/>
          </p:nvPr>
        </p:nvSpPr>
        <p:spPr/>
        <p:txBody>
          <a:bodyPr>
            <a:normAutofit fontScale="92500" lnSpcReduction="10000"/>
          </a:bodyPr>
          <a:lstStyle/>
          <a:p>
            <a:r>
              <a:rPr lang="en-US" dirty="0"/>
              <a:t>For people with IDD, access to personal networks and social experiences can be limited:</a:t>
            </a:r>
          </a:p>
          <a:p>
            <a:pPr lvl="1"/>
            <a:r>
              <a:rPr lang="en-US" dirty="0"/>
              <a:t>Societal stigma</a:t>
            </a:r>
          </a:p>
          <a:p>
            <a:pPr lvl="1"/>
            <a:r>
              <a:rPr lang="en-US" dirty="0"/>
              <a:t>Limited resources &amp; support</a:t>
            </a:r>
          </a:p>
          <a:p>
            <a:pPr lvl="1"/>
            <a:r>
              <a:rPr lang="en-US" dirty="0"/>
              <a:t>The changing nature of social interaction</a:t>
            </a:r>
          </a:p>
          <a:p>
            <a:r>
              <a:rPr lang="en-US" dirty="0"/>
              <a:t>We need to be creative in order to meet the challenge of social inclusion for people with IDD!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4731545"/>
            <a:ext cx="406400" cy="406400"/>
          </a:xfrm>
          <a:prstGeom prst="rect">
            <a:avLst/>
          </a:prstGeom>
        </p:spPr>
      </p:pic>
    </p:spTree>
    <p:extLst>
      <p:ext uri="{BB962C8B-B14F-4D97-AF65-F5344CB8AC3E}">
        <p14:creationId xmlns:p14="http://schemas.microsoft.com/office/powerpoint/2010/main" val="2013667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Definitions and Domains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4526310"/>
            <a:ext cx="406400" cy="406400"/>
          </a:xfrm>
          <a:prstGeom prst="rect">
            <a:avLst/>
          </a:prstGeom>
        </p:spPr>
      </p:pic>
    </p:spTree>
    <p:extLst>
      <p:ext uri="{BB962C8B-B14F-4D97-AF65-F5344CB8AC3E}">
        <p14:creationId xmlns:p14="http://schemas.microsoft.com/office/powerpoint/2010/main" val="508743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Social Inclusion is Not</a:t>
            </a:r>
          </a:p>
        </p:txBody>
      </p:sp>
      <p:sp>
        <p:nvSpPr>
          <p:cNvPr id="3" name="Content Placeholder 2"/>
          <p:cNvSpPr>
            <a:spLocks noGrp="1"/>
          </p:cNvSpPr>
          <p:nvPr>
            <p:ph idx="1"/>
          </p:nvPr>
        </p:nvSpPr>
        <p:spPr/>
        <p:txBody>
          <a:bodyPr>
            <a:normAutofit fontScale="85000" lnSpcReduction="10000"/>
          </a:bodyPr>
          <a:lstStyle/>
          <a:p>
            <a:r>
              <a:rPr lang="en-US" dirty="0"/>
              <a:t>Physical presence is not an adequate substitute for social inclusion</a:t>
            </a:r>
          </a:p>
          <a:p>
            <a:pPr lvl="1"/>
            <a:r>
              <a:rPr lang="en-US" dirty="0"/>
              <a:t>While community living has improved physical inclusion (being in a neighborhood), social inclusion has not necessarily followed (being of a neighborhood)</a:t>
            </a:r>
          </a:p>
          <a:p>
            <a:endParaRPr lang="en-US" dirty="0"/>
          </a:p>
          <a:p>
            <a:r>
              <a:rPr lang="en-US" dirty="0"/>
              <a:t>Being </a:t>
            </a:r>
            <a:r>
              <a:rPr lang="en-US" i="1" u="sng" dirty="0"/>
              <a:t>of</a:t>
            </a:r>
            <a:r>
              <a:rPr lang="en-US" dirty="0"/>
              <a:t> a community takes much more than simply being </a:t>
            </a:r>
            <a:r>
              <a:rPr lang="en-US" i="1" u="sng" dirty="0"/>
              <a:t>in</a:t>
            </a:r>
            <a:r>
              <a:rPr lang="en-US" dirty="0"/>
              <a:t> a community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5293" y="4594623"/>
            <a:ext cx="406400" cy="406400"/>
          </a:xfrm>
          <a:prstGeom prst="rect">
            <a:avLst/>
          </a:prstGeom>
        </p:spPr>
      </p:pic>
    </p:spTree>
    <p:extLst>
      <p:ext uri="{BB962C8B-B14F-4D97-AF65-F5344CB8AC3E}">
        <p14:creationId xmlns:p14="http://schemas.microsoft.com/office/powerpoint/2010/main" val="81921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Elements of Social Inclusion</a:t>
            </a:r>
          </a:p>
        </p:txBody>
      </p:sp>
      <p:graphicFrame>
        <p:nvGraphicFramePr>
          <p:cNvPr id="4" name="Diagram 3" descr="This graphic shows elements of social inclusion that have been identified by recent research. There are two main articles that informed this graphic: Hall (2009) and Martin &amp; Cobigo (2011).&#10;&#10;In this graphic, social inclusion is written in a circle in the middle, with spokes coming off of it to identify elements of social inclusion.&#10;&#10;Some elements were found in common in both Hall (2009) and Martin &amp; Cobigo (2011). These five shared elements are relationships, leisure and recreation activities, productove or employment activities, accommodations, and supports, both formal and informal. One additional element is unique to Hall (2009), who identified being accepted as an individual as an element of social inclusion." title="Elements of Social Inclusion Graphic"/>
          <p:cNvGraphicFramePr/>
          <p:nvPr>
            <p:extLst>
              <p:ext uri="{D42A27DB-BD31-4B8C-83A1-F6EECF244321}">
                <p14:modId xmlns:p14="http://schemas.microsoft.com/office/powerpoint/2010/main" val="4046739926"/>
              </p:ext>
            </p:extLst>
          </p:nvPr>
        </p:nvGraphicFramePr>
        <p:xfrm>
          <a:off x="381000" y="945716"/>
          <a:ext cx="7779707" cy="3457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6538586" y="4487243"/>
            <a:ext cx="244258" cy="20084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38586" y="3860325"/>
            <a:ext cx="244258" cy="200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995786" y="3806043"/>
            <a:ext cx="1856361" cy="738664"/>
          </a:xfrm>
          <a:prstGeom prst="rect">
            <a:avLst/>
          </a:prstGeom>
          <a:noFill/>
        </p:spPr>
        <p:txBody>
          <a:bodyPr wrap="square" rtlCol="0">
            <a:spAutoFit/>
          </a:bodyPr>
          <a:lstStyle/>
          <a:p>
            <a:r>
              <a:rPr lang="en-US" sz="1400" dirty="0"/>
              <a:t>Shared by Hall (2009) and Martin &amp; </a:t>
            </a:r>
            <a:r>
              <a:rPr lang="en-US" sz="1400" dirty="0" err="1"/>
              <a:t>Cobigo</a:t>
            </a:r>
            <a:r>
              <a:rPr lang="en-US" sz="1400" dirty="0"/>
              <a:t> (2011)</a:t>
            </a:r>
          </a:p>
        </p:txBody>
      </p:sp>
      <p:sp>
        <p:nvSpPr>
          <p:cNvPr id="12" name="TextBox 11"/>
          <p:cNvSpPr txBox="1"/>
          <p:nvPr/>
        </p:nvSpPr>
        <p:spPr>
          <a:xfrm>
            <a:off x="6995786" y="4460989"/>
            <a:ext cx="1856361" cy="307777"/>
          </a:xfrm>
          <a:prstGeom prst="rect">
            <a:avLst/>
          </a:prstGeom>
          <a:noFill/>
        </p:spPr>
        <p:txBody>
          <a:bodyPr wrap="square" rtlCol="0">
            <a:spAutoFit/>
          </a:bodyPr>
          <a:lstStyle/>
          <a:p>
            <a:r>
              <a:rPr lang="en-US" sz="1400" dirty="0"/>
              <a:t>Unique to Hall (2009)</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2629" y="4602796"/>
            <a:ext cx="406400" cy="406400"/>
          </a:xfrm>
          <a:prstGeom prst="rect">
            <a:avLst/>
          </a:prstGeom>
        </p:spPr>
      </p:pic>
    </p:spTree>
    <p:extLst>
      <p:ext uri="{BB962C8B-B14F-4D97-AF65-F5344CB8AC3E}">
        <p14:creationId xmlns:p14="http://schemas.microsoft.com/office/powerpoint/2010/main" val="4204446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Socio-ecological Context</a:t>
            </a:r>
          </a:p>
        </p:txBody>
      </p:sp>
      <p:pic>
        <p:nvPicPr>
          <p:cNvPr id="4" name="Picture 2" descr="This graphic shows part of the ecological model of social inclusion that was developed by Simplican et al (2015). &#10;&#10;The graphic is about ecologial pathways to and from social inclusion. The graphic is laid out in a series of co-centric ovals. As you move from the center of the graphic to the outer portions, the level of social integration gets broader and broader. There are five levels in total.&#10;&#10;At the center, in the smallest level, is the individual. This includes individual factors such as age, gender, level of functioning, self-motivation, knowledge, goal setting, self-esteem, loneliness, and sense of belonging. &#10;&#10;The second circle is about interpersonal factors that affect social inclusion. These include relationships with staff, family members, friends, etc., relationships between network members, attitudes of social network members, and levels of respect, trust, and social capital.&#10;&#10;The third level is about organizational factors related to social inclusion. These include the individual's socioeconomic status, the culture of the group home, mission statements, attitudes of senior staff, training of staff, organizational culture of groups within the community such as schools, employment centers and law enforcement, and access to communication services.&#10;&#10;The fourth level is about the community. It includes type of living accommodation, availability of and access to appropriate services, transportation, and online and community resources, the availability of self-advocacy groups, and community attitudes, culture, geography, and discourse.&#10;&#10;The fifth ring is on the outside, representing the socio-political context, which is the broadest level of influence on social inclusion. It includes laws, legal enforceemnt, market forces, state perspectives, histories of service delivery, and legislative cutbacks." title="Simplican's Ecological Model of Social Inclu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96" y="1047663"/>
            <a:ext cx="5208740" cy="3985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80345" y="1208762"/>
            <a:ext cx="3213459" cy="3416320"/>
          </a:xfrm>
          <a:prstGeom prst="rect">
            <a:avLst/>
          </a:prstGeom>
          <a:noFill/>
        </p:spPr>
        <p:txBody>
          <a:bodyPr wrap="square" rtlCol="0">
            <a:spAutoFit/>
          </a:bodyPr>
          <a:lstStyle/>
          <a:p>
            <a:r>
              <a:rPr lang="en-US" sz="2400" dirty="0" err="1"/>
              <a:t>Simplican</a:t>
            </a:r>
            <a:r>
              <a:rPr lang="en-US" sz="2400" dirty="0"/>
              <a:t> and colleagues (2015) proposed a model that looks at interpersonal relationships and community participation across five levels of the socio-ecological continuum.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0604" y="4567415"/>
            <a:ext cx="406400" cy="406400"/>
          </a:xfrm>
          <a:prstGeom prst="rect">
            <a:avLst/>
          </a:prstGeom>
        </p:spPr>
      </p:pic>
    </p:spTree>
    <p:extLst>
      <p:ext uri="{BB962C8B-B14F-4D97-AF65-F5344CB8AC3E}">
        <p14:creationId xmlns:p14="http://schemas.microsoft.com/office/powerpoint/2010/main" val="3689888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CU_PPT_16-9 (1) (1)" id="{F110CC0E-DCAE-3A41-A551-99D4805ACE68}" vid="{17D4D8CB-832C-914B-8EF6-63BFAFE160A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CU_PPT_16-9 (1) (1)" id="{F110CC0E-DCAE-3A41-A551-99D4805ACE68}" vid="{9340A4B9-5D14-4E42-85B4-D014D6675C36}"/>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CU_PPT_16-9 (1) (1)" id="{F110CC0E-DCAE-3A41-A551-99D4805ACE68}" vid="{60112CD7-5C2B-5349-A0C2-E371E42EA6AF}"/>
    </a:ext>
  </a:extLst>
</a:theme>
</file>

<file path=ppt/theme/theme4.xml><?xml version="1.0" encoding="utf-8"?>
<a:theme xmlns:a="http://schemas.openxmlformats.org/drawingml/2006/main" name="Section-master">
  <a:themeElements>
    <a:clrScheme name="Custom 3">
      <a:dk1>
        <a:sysClr val="windowText" lastClr="000000"/>
      </a:dk1>
      <a:lt1>
        <a:sysClr val="window" lastClr="FFFFFF"/>
      </a:lt1>
      <a:dk2>
        <a:srgbClr val="FFA800"/>
      </a:dk2>
      <a:lt2>
        <a:srgbClr val="C0C1BF"/>
      </a:lt2>
      <a:accent1>
        <a:srgbClr val="E57200"/>
      </a:accent1>
      <a:accent2>
        <a:srgbClr val="FFCE00"/>
      </a:accent2>
      <a:accent3>
        <a:srgbClr val="00B3BE"/>
      </a:accent3>
      <a:accent4>
        <a:srgbClr val="856822"/>
      </a:accent4>
      <a:accent5>
        <a:srgbClr val="275E37"/>
      </a:accent5>
      <a:accent6>
        <a:srgbClr val="B2E0D6"/>
      </a:accent6>
      <a:hlink>
        <a:srgbClr val="E5CBB1"/>
      </a:hlink>
      <a:folHlink>
        <a:srgbClr val="CCDB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CU_PPT_16-9 (1) (1)" id="{F110CC0E-DCAE-3A41-A551-99D4805ACE68}" vid="{258973EE-D56C-B64D-B096-863202AECEB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VCU_PPT_16-9_School_of_Social_Work_vcussw_2019</Template>
  <TotalTime>11275</TotalTime>
  <Words>1733</Words>
  <Application>Microsoft Office PowerPoint</Application>
  <PresentationFormat>On-screen Show (16:9)</PresentationFormat>
  <Paragraphs>138</Paragraphs>
  <Slides>34</Slides>
  <Notes>0</Notes>
  <HiddenSlides>0</HiddenSlides>
  <MMClips>36</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34</vt:i4>
      </vt:variant>
    </vt:vector>
  </HeadingPairs>
  <TitlesOfParts>
    <vt:vector size="40" baseType="lpstr">
      <vt:lpstr>Arial</vt:lpstr>
      <vt:lpstr>Calibri</vt:lpstr>
      <vt:lpstr>1_Office Theme</vt:lpstr>
      <vt:lpstr>Custom Design</vt:lpstr>
      <vt:lpstr>1_Custom Design</vt:lpstr>
      <vt:lpstr>Section-master</vt:lpstr>
      <vt:lpstr>Having a Life: Social Inclusion for People with IDD</vt:lpstr>
      <vt:lpstr>Presentation Overview</vt:lpstr>
      <vt:lpstr>Take a Moment to Think…</vt:lpstr>
      <vt:lpstr>Connection and Interest</vt:lpstr>
      <vt:lpstr>The Challenge</vt:lpstr>
      <vt:lpstr>Definitions and Domains</vt:lpstr>
      <vt:lpstr>What Social Inclusion is Not</vt:lpstr>
      <vt:lpstr>Basic Elements of Social Inclusion</vt:lpstr>
      <vt:lpstr>Socio-ecological Context</vt:lpstr>
      <vt:lpstr>Measuring Social Inclusion</vt:lpstr>
      <vt:lpstr>What Does All of this Mean?</vt:lpstr>
      <vt:lpstr> Hunter Sargent </vt:lpstr>
      <vt:lpstr>What we Know about Social Inclusion for People with IDD</vt:lpstr>
      <vt:lpstr>Personal Relationships: Friendship</vt:lpstr>
      <vt:lpstr>Personal Relationships: Friendship</vt:lpstr>
      <vt:lpstr>Personal Reln: Intimate Relationships</vt:lpstr>
      <vt:lpstr>Personal Relationships: Sexuality</vt:lpstr>
      <vt:lpstr>Community Participation: Neighborhoods</vt:lpstr>
      <vt:lpstr>Community Participation:  Recreation &amp; Leisure</vt:lpstr>
      <vt:lpstr>Community Participation:  Faith Communities</vt:lpstr>
      <vt:lpstr>What Works?</vt:lpstr>
      <vt:lpstr>Moving Beyond Presence</vt:lpstr>
      <vt:lpstr>Mixed Greens </vt:lpstr>
      <vt:lpstr>Plan to Spark Interests</vt:lpstr>
      <vt:lpstr>Build on Natural Connections</vt:lpstr>
      <vt:lpstr>Provide Adequate Support</vt:lpstr>
      <vt:lpstr>Connect Across the Lifespan</vt:lpstr>
      <vt:lpstr>Where do we go from here?</vt:lpstr>
      <vt:lpstr>Inclusion in a Digital Age</vt:lpstr>
      <vt:lpstr>Risk vs. Opportunity</vt:lpstr>
      <vt:lpstr>Critical Role of DSPs &amp; Families</vt:lpstr>
      <vt:lpstr>Measuring Social Inclusion</vt:lpstr>
      <vt:lpstr>Policy to Support Social Inclusion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Stigmatic  Content in State Mental Health  Legislative Proposals</dc:title>
  <dc:creator>David Lloyd Conley</dc:creator>
  <cp:lastModifiedBy>Matthew Bogenschutz</cp:lastModifiedBy>
  <cp:revision>104</cp:revision>
  <dcterms:created xsi:type="dcterms:W3CDTF">2019-11-13T19:39:07Z</dcterms:created>
  <dcterms:modified xsi:type="dcterms:W3CDTF">2020-06-23T21:15:52Z</dcterms:modified>
</cp:coreProperties>
</file>